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30279975" cy="42808525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8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8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8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8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8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483">
          <p15:clr>
            <a:srgbClr val="A4A3A4"/>
          </p15:clr>
        </p15:guide>
        <p15:guide id="2" orient="horz" pos="3571">
          <p15:clr>
            <a:srgbClr val="A4A3A4"/>
          </p15:clr>
        </p15:guide>
        <p15:guide id="3" orient="horz" pos="26503">
          <p15:clr>
            <a:srgbClr val="A4A3A4"/>
          </p15:clr>
        </p15:guide>
        <p15:guide id="4" orient="horz" pos="25015">
          <p15:clr>
            <a:srgbClr val="A4A3A4"/>
          </p15:clr>
        </p15:guide>
        <p15:guide id="5" pos="9537">
          <p15:clr>
            <a:srgbClr val="A4A3A4"/>
          </p15:clr>
        </p15:guide>
        <p15:guide id="6" pos="681">
          <p15:clr>
            <a:srgbClr val="A4A3A4"/>
          </p15:clr>
        </p15:guide>
        <p15:guide id="7" pos="18393">
          <p15:clr>
            <a:srgbClr val="A4A3A4"/>
          </p15:clr>
        </p15:guide>
        <p15:guide id="8" pos="9201">
          <p15:clr>
            <a:srgbClr val="A4A3A4"/>
          </p15:clr>
        </p15:guide>
        <p15:guide id="9" pos="9873">
          <p15:clr>
            <a:srgbClr val="A4A3A4"/>
          </p15:clr>
        </p15:guide>
        <p15:guide id="10" pos="34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8000"/>
    <a:srgbClr val="0000FF"/>
    <a:srgbClr val="FF4343"/>
    <a:srgbClr val="FF9933"/>
    <a:srgbClr val="DEDEDE"/>
    <a:srgbClr val="BE0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56" autoAdjust="0"/>
    <p:restoredTop sz="95326" autoAdjust="0"/>
  </p:normalViewPr>
  <p:slideViewPr>
    <p:cSldViewPr snapToGrid="0">
      <p:cViewPr>
        <p:scale>
          <a:sx n="66" d="100"/>
          <a:sy n="66" d="100"/>
        </p:scale>
        <p:origin x="1374" y="11772"/>
      </p:cViewPr>
      <p:guideLst>
        <p:guide orient="horz" pos="13483"/>
        <p:guide orient="horz" pos="3571"/>
        <p:guide orient="horz" pos="26503"/>
        <p:guide orient="horz" pos="25015"/>
        <p:guide pos="9537"/>
        <p:guide pos="681"/>
        <p:guide pos="18393"/>
        <p:guide pos="9201"/>
        <p:guide pos="9873"/>
        <p:guide pos="34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492" tIns="10246" rIns="20492" bIns="1024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3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492" tIns="10246" rIns="20492" bIns="1024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3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82800" y="744538"/>
            <a:ext cx="26320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492" tIns="10246" rIns="20492" bIns="10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492" tIns="10246" rIns="20492" bIns="1024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3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492" tIns="10246" rIns="20492" bIns="102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300" smtClean="0"/>
            </a:lvl1pPr>
          </a:lstStyle>
          <a:p>
            <a:pPr>
              <a:defRPr/>
            </a:pPr>
            <a:fld id="{E67F07A7-B6AA-4760-882D-5AA379B144B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52001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65100" indent="-6350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55588" indent="-5080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57188" indent="-5080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60375" indent="-5080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17575" indent="-508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374775" indent="-508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831975" indent="-508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289175" indent="-508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A77EB8-C626-45F7-8BAC-0C29F391E14B}" type="slidenum">
              <a:rPr lang="de-DE" altLang="de-DE" sz="300"/>
              <a:pPr/>
              <a:t>1</a:t>
            </a:fld>
            <a:endParaRPr lang="de-DE" altLang="de-DE" sz="3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363017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84600" y="7005638"/>
            <a:ext cx="22710775" cy="149034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84600" y="22483763"/>
            <a:ext cx="22710775" cy="10336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F9AEC-3851-4B0A-8E29-1853415DB45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8416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C989F-D977-40B2-9B84-1A76F73FF02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3620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21953538" y="1714500"/>
            <a:ext cx="6813550" cy="365267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12888" y="1714500"/>
            <a:ext cx="20288250" cy="3652678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0B122-B1B7-429A-816B-977D85BFA4E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4728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22D0F-5DB0-4B37-A5EA-802E11803EE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99735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5338" y="10672763"/>
            <a:ext cx="26117550" cy="1780698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065338" y="28648025"/>
            <a:ext cx="26117550" cy="9364663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9841B-FC2F-4192-9790-5B0E95C6E2D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91016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12888" y="9988550"/>
            <a:ext cx="13550900" cy="282527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216188" y="9988550"/>
            <a:ext cx="13550900" cy="282527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32F7-5F15-45CD-AB61-8B76DAADE36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8685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85975" y="2279650"/>
            <a:ext cx="26115963" cy="82740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085975" y="10493375"/>
            <a:ext cx="12809538" cy="5143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085975" y="15636875"/>
            <a:ext cx="12809538" cy="229997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5328900" y="10493375"/>
            <a:ext cx="12873038" cy="5143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5328900" y="15636875"/>
            <a:ext cx="12873038" cy="229997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1B342-7E15-4BFE-8D50-2EFB80B3370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94424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BA783-A19F-4CEB-862E-1F27569390D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14318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AD991-AB3E-406A-BB3C-5AAF0D826DA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4697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85975" y="2854325"/>
            <a:ext cx="9766300" cy="9988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873038" y="6164263"/>
            <a:ext cx="15328900" cy="30421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85975" y="12842875"/>
            <a:ext cx="9766300" cy="237918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4AF0B-BCAE-4C4F-9B5F-31603E0E7D6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58903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85975" y="2854325"/>
            <a:ext cx="9766300" cy="9988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2873038" y="6164263"/>
            <a:ext cx="15328900" cy="304212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85975" y="12842875"/>
            <a:ext cx="9766300" cy="237918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A4F82-5AFA-449E-956E-BF12E373733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00536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12888" y="1714500"/>
            <a:ext cx="27254200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1480" tIns="205740" rIns="411480" bIns="2057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2888" y="9988550"/>
            <a:ext cx="27254200" cy="2825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1480" tIns="205740" rIns="411480" bIns="2057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2888" y="38982650"/>
            <a:ext cx="7067550" cy="297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1480" tIns="205740" rIns="411480" bIns="205740" numCol="1" anchor="t" anchorCtr="0" compatLnSpc="1">
            <a:prstTxWarp prst="textNoShape">
              <a:avLst/>
            </a:prstTxWarp>
          </a:bodyPr>
          <a:lstStyle>
            <a:lvl1pPr defTabSz="4114800" eaLnBrk="1" hangingPunct="1">
              <a:defRPr sz="63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5738" y="38982650"/>
            <a:ext cx="9588500" cy="297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1480" tIns="205740" rIns="411480" bIns="205740" numCol="1" anchor="t" anchorCtr="0" compatLnSpc="1">
            <a:prstTxWarp prst="textNoShape">
              <a:avLst/>
            </a:prstTxWarp>
          </a:bodyPr>
          <a:lstStyle>
            <a:lvl1pPr algn="ctr" defTabSz="4114800" eaLnBrk="1" hangingPunct="1">
              <a:defRPr sz="63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99538" y="38982650"/>
            <a:ext cx="7067550" cy="297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1480" tIns="205740" rIns="411480" bIns="205740" numCol="1" anchor="t" anchorCtr="0" compatLnSpc="1">
            <a:prstTxWarp prst="textNoShape">
              <a:avLst/>
            </a:prstTxWarp>
          </a:bodyPr>
          <a:lstStyle>
            <a:lvl1pPr algn="r" defTabSz="4114800" eaLnBrk="1" hangingPunct="1">
              <a:defRPr sz="6300" smtClean="0"/>
            </a:lvl1pPr>
          </a:lstStyle>
          <a:p>
            <a:pPr>
              <a:defRPr/>
            </a:pPr>
            <a:fld id="{F459FC44-B577-46DA-A9F6-3AB4262AFF2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14800" rtl="0" eaLnBrk="0" fontAlgn="base" hangingPunct="0">
        <a:spcBef>
          <a:spcPct val="0"/>
        </a:spcBef>
        <a:spcAft>
          <a:spcPct val="0"/>
        </a:spcAft>
        <a:defRPr sz="19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14800" rtl="0" eaLnBrk="0" fontAlgn="base" hangingPunct="0">
        <a:spcBef>
          <a:spcPct val="0"/>
        </a:spcBef>
        <a:spcAft>
          <a:spcPct val="0"/>
        </a:spcAft>
        <a:defRPr sz="19800">
          <a:solidFill>
            <a:schemeClr val="tx2"/>
          </a:solidFill>
          <a:latin typeface="Arial" panose="020B0604020202020204" pitchFamily="34" charset="0"/>
        </a:defRPr>
      </a:lvl2pPr>
      <a:lvl3pPr algn="ctr" defTabSz="4114800" rtl="0" eaLnBrk="0" fontAlgn="base" hangingPunct="0">
        <a:spcBef>
          <a:spcPct val="0"/>
        </a:spcBef>
        <a:spcAft>
          <a:spcPct val="0"/>
        </a:spcAft>
        <a:defRPr sz="19800">
          <a:solidFill>
            <a:schemeClr val="tx2"/>
          </a:solidFill>
          <a:latin typeface="Arial" panose="020B0604020202020204" pitchFamily="34" charset="0"/>
        </a:defRPr>
      </a:lvl3pPr>
      <a:lvl4pPr algn="ctr" defTabSz="4114800" rtl="0" eaLnBrk="0" fontAlgn="base" hangingPunct="0">
        <a:spcBef>
          <a:spcPct val="0"/>
        </a:spcBef>
        <a:spcAft>
          <a:spcPct val="0"/>
        </a:spcAft>
        <a:defRPr sz="19800">
          <a:solidFill>
            <a:schemeClr val="tx2"/>
          </a:solidFill>
          <a:latin typeface="Arial" panose="020B0604020202020204" pitchFamily="34" charset="0"/>
        </a:defRPr>
      </a:lvl4pPr>
      <a:lvl5pPr algn="ctr" defTabSz="4114800" rtl="0" eaLnBrk="0" fontAlgn="base" hangingPunct="0">
        <a:spcBef>
          <a:spcPct val="0"/>
        </a:spcBef>
        <a:spcAft>
          <a:spcPct val="0"/>
        </a:spcAft>
        <a:defRPr sz="19800">
          <a:solidFill>
            <a:schemeClr val="tx2"/>
          </a:solidFill>
          <a:latin typeface="Arial" panose="020B0604020202020204" pitchFamily="34" charset="0"/>
        </a:defRPr>
      </a:lvl5pPr>
      <a:lvl6pPr marL="457200" algn="ctr" defTabSz="4114800" rtl="0" fontAlgn="base">
        <a:spcBef>
          <a:spcPct val="0"/>
        </a:spcBef>
        <a:spcAft>
          <a:spcPct val="0"/>
        </a:spcAft>
        <a:defRPr sz="19800">
          <a:solidFill>
            <a:schemeClr val="tx2"/>
          </a:solidFill>
          <a:latin typeface="Arial" panose="020B0604020202020204" pitchFamily="34" charset="0"/>
        </a:defRPr>
      </a:lvl6pPr>
      <a:lvl7pPr marL="914400" algn="ctr" defTabSz="4114800" rtl="0" fontAlgn="base">
        <a:spcBef>
          <a:spcPct val="0"/>
        </a:spcBef>
        <a:spcAft>
          <a:spcPct val="0"/>
        </a:spcAft>
        <a:defRPr sz="19800">
          <a:solidFill>
            <a:schemeClr val="tx2"/>
          </a:solidFill>
          <a:latin typeface="Arial" panose="020B0604020202020204" pitchFamily="34" charset="0"/>
        </a:defRPr>
      </a:lvl7pPr>
      <a:lvl8pPr marL="1371600" algn="ctr" defTabSz="4114800" rtl="0" fontAlgn="base">
        <a:spcBef>
          <a:spcPct val="0"/>
        </a:spcBef>
        <a:spcAft>
          <a:spcPct val="0"/>
        </a:spcAft>
        <a:defRPr sz="19800">
          <a:solidFill>
            <a:schemeClr val="tx2"/>
          </a:solidFill>
          <a:latin typeface="Arial" panose="020B0604020202020204" pitchFamily="34" charset="0"/>
        </a:defRPr>
      </a:lvl8pPr>
      <a:lvl9pPr marL="1828800" algn="ctr" defTabSz="4114800" rtl="0" fontAlgn="base">
        <a:spcBef>
          <a:spcPct val="0"/>
        </a:spcBef>
        <a:spcAft>
          <a:spcPct val="0"/>
        </a:spcAft>
        <a:defRPr sz="19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1543050" indent="-1543050" algn="l" defTabSz="4114800" rtl="0" eaLnBrk="0" fontAlgn="base" hangingPunct="0">
        <a:spcBef>
          <a:spcPct val="20000"/>
        </a:spcBef>
        <a:spcAft>
          <a:spcPct val="0"/>
        </a:spcAft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3275" indent="-1285875" algn="l" defTabSz="4114800" rtl="0" eaLnBrk="0" fontAlgn="base" hangingPunct="0">
        <a:spcBef>
          <a:spcPct val="20000"/>
        </a:spcBef>
        <a:spcAft>
          <a:spcPct val="0"/>
        </a:spcAft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0" indent="-1028700" algn="l" defTabSz="4114800" rtl="0" eaLnBrk="0" fontAlgn="base" hangingPunct="0">
        <a:spcBef>
          <a:spcPct val="20000"/>
        </a:spcBef>
        <a:spcAft>
          <a:spcPct val="0"/>
        </a:spcAft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0" indent="-1028700" algn="l" defTabSz="4114800" rtl="0" eaLnBrk="0" fontAlgn="base" hangingPunct="0">
        <a:spcBef>
          <a:spcPct val="20000"/>
        </a:spcBef>
        <a:spcAft>
          <a:spcPct val="0"/>
        </a:spcAft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0" indent="-1028700" algn="l" defTabSz="4114800" rtl="0" eaLnBrk="0" fontAlgn="base" hangingPunct="0">
        <a:spcBef>
          <a:spcPct val="20000"/>
        </a:spcBef>
        <a:spcAft>
          <a:spcPct val="0"/>
        </a:spcAft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emf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4"/>
          <p:cNvSpPr>
            <a:spLocks noChangeArrowheads="1"/>
          </p:cNvSpPr>
          <p:nvPr/>
        </p:nvSpPr>
        <p:spPr bwMode="auto">
          <a:xfrm>
            <a:off x="1117600" y="8624888"/>
            <a:ext cx="13476288" cy="1005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0"/>
            <a:ext cx="30284738" cy="4678363"/>
            <a:chOff x="0" y="0"/>
            <a:chExt cx="19077" cy="2947"/>
          </a:xfrm>
        </p:grpSpPr>
        <p:sp>
          <p:nvSpPr>
            <p:cNvPr id="317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9077" cy="2947"/>
            </a:xfrm>
            <a:prstGeom prst="rect">
              <a:avLst/>
            </a:prstGeom>
            <a:solidFill>
              <a:srgbClr val="BE00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4114800">
                <a:spcBef>
                  <a:spcPct val="20000"/>
                </a:spcBef>
                <a:buChar char="•"/>
                <a:defRPr sz="14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343275" indent="-1285875" defTabSz="4114800">
                <a:spcBef>
                  <a:spcPct val="20000"/>
                </a:spcBef>
                <a:buChar char="–"/>
                <a:defRPr sz="1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5143500" indent="-1028700" defTabSz="4114800">
                <a:spcBef>
                  <a:spcPct val="20000"/>
                </a:spcBef>
                <a:buChar char="•"/>
                <a:defRPr sz="10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7200900" indent="-1028700" defTabSz="4114800">
                <a:spcBef>
                  <a:spcPct val="20000"/>
                </a:spcBef>
                <a:buChar char="–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9258300" indent="-1028700" defTabSz="4114800">
                <a:spcBef>
                  <a:spcPct val="20000"/>
                </a:spcBef>
                <a:buChar char="»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9715500" indent="-1028700" defTabSz="411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0172700" indent="-1028700" defTabSz="411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0629900" indent="-1028700" defTabSz="411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1087100" indent="-1028700" defTabSz="411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 sz="8100"/>
            </a:p>
          </p:txBody>
        </p:sp>
        <p:sp>
          <p:nvSpPr>
            <p:cNvPr id="3174" name="Text Box 5"/>
            <p:cNvSpPr txBox="1">
              <a:spLocks noChangeArrowheads="1"/>
            </p:cNvSpPr>
            <p:nvPr/>
          </p:nvSpPr>
          <p:spPr bwMode="auto">
            <a:xfrm>
              <a:off x="356" y="455"/>
              <a:ext cx="3189" cy="1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4114800">
                <a:spcBef>
                  <a:spcPct val="20000"/>
                </a:spcBef>
                <a:buChar char="•"/>
                <a:defRPr sz="14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343275" indent="-1285875" defTabSz="4114800">
                <a:spcBef>
                  <a:spcPct val="20000"/>
                </a:spcBef>
                <a:buChar char="–"/>
                <a:defRPr sz="1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5143500" indent="-1028700" defTabSz="4114800">
                <a:spcBef>
                  <a:spcPct val="20000"/>
                </a:spcBef>
                <a:buChar char="•"/>
                <a:defRPr sz="10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7200900" indent="-1028700" defTabSz="4114800">
                <a:spcBef>
                  <a:spcPct val="20000"/>
                </a:spcBef>
                <a:buChar char="–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9258300" indent="-1028700" defTabSz="4114800">
                <a:spcBef>
                  <a:spcPct val="20000"/>
                </a:spcBef>
                <a:buChar char="»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9715500" indent="-1028700" defTabSz="411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0172700" indent="-1028700" defTabSz="411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0629900" indent="-1028700" defTabSz="411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1087100" indent="-1028700" defTabSz="411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0000">
                  <a:solidFill>
                    <a:schemeClr val="bg1"/>
                  </a:solidFill>
                </a:rPr>
                <a:t>B4</a:t>
              </a:r>
            </a:p>
          </p:txBody>
        </p:sp>
        <p:sp>
          <p:nvSpPr>
            <p:cNvPr id="3175" name="Text Box 6"/>
            <p:cNvSpPr txBox="1">
              <a:spLocks noChangeArrowheads="1"/>
            </p:cNvSpPr>
            <p:nvPr/>
          </p:nvSpPr>
          <p:spPr bwMode="auto">
            <a:xfrm>
              <a:off x="2807" y="250"/>
              <a:ext cx="15830" cy="2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4114800">
                <a:spcBef>
                  <a:spcPct val="20000"/>
                </a:spcBef>
                <a:buChar char="•"/>
                <a:defRPr sz="14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343275" indent="-1285875" defTabSz="4114800">
                <a:spcBef>
                  <a:spcPct val="20000"/>
                </a:spcBef>
                <a:buChar char="–"/>
                <a:defRPr sz="1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5143500" indent="-1028700" defTabSz="4114800">
                <a:spcBef>
                  <a:spcPct val="20000"/>
                </a:spcBef>
                <a:buChar char="•"/>
                <a:defRPr sz="10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7200900" indent="-1028700" defTabSz="4114800">
                <a:spcBef>
                  <a:spcPct val="20000"/>
                </a:spcBef>
                <a:buChar char="–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9258300" indent="-1028700" defTabSz="4114800">
                <a:spcBef>
                  <a:spcPct val="20000"/>
                </a:spcBef>
                <a:buChar char="»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9715500" indent="-1028700" defTabSz="411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0172700" indent="-1028700" defTabSz="411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0629900" indent="-1028700" defTabSz="411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1087100" indent="-1028700" defTabSz="411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2000"/>
                </a:spcAft>
                <a:buFontTx/>
                <a:buNone/>
              </a:pPr>
              <a:r>
                <a:rPr lang="en-GB" altLang="de-DE" sz="9000" b="1">
                  <a:solidFill>
                    <a:schemeClr val="bg1"/>
                  </a:solidFill>
                </a:rPr>
                <a:t>Single crystal growth of tunable quantum spin systems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7200">
                  <a:solidFill>
                    <a:schemeClr val="bg1"/>
                  </a:solidFill>
                </a:rPr>
                <a:t>Franz Ritter, Cornelius Krellner (Goethe-Universität Frankfurt)</a:t>
              </a:r>
              <a:endParaRPr lang="de-DE" altLang="de-DE" sz="9000" b="1">
                <a:solidFill>
                  <a:schemeClr val="bg1"/>
                </a:solidFill>
              </a:endParaRPr>
            </a:p>
          </p:txBody>
        </p:sp>
        <p:sp>
          <p:nvSpPr>
            <p:cNvPr id="3176" name="Text Box 7"/>
            <p:cNvSpPr txBox="1">
              <a:spLocks noChangeArrowheads="1"/>
            </p:cNvSpPr>
            <p:nvPr/>
          </p:nvSpPr>
          <p:spPr bwMode="auto">
            <a:xfrm>
              <a:off x="2772" y="2093"/>
              <a:ext cx="15865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4114800">
                <a:spcBef>
                  <a:spcPct val="20000"/>
                </a:spcBef>
                <a:buChar char="•"/>
                <a:defRPr sz="14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343275" indent="-1285875" defTabSz="4114800">
                <a:spcBef>
                  <a:spcPct val="20000"/>
                </a:spcBef>
                <a:buChar char="–"/>
                <a:defRPr sz="1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5143500" indent="-1028700" defTabSz="4114800">
                <a:spcBef>
                  <a:spcPct val="20000"/>
                </a:spcBef>
                <a:buChar char="•"/>
                <a:defRPr sz="10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7200900" indent="-1028700" defTabSz="4114800">
                <a:spcBef>
                  <a:spcPct val="20000"/>
                </a:spcBef>
                <a:buChar char="–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9258300" indent="-1028700" defTabSz="4114800">
                <a:spcBef>
                  <a:spcPct val="20000"/>
                </a:spcBef>
                <a:buChar char="»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9715500" indent="-1028700" defTabSz="411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0172700" indent="-1028700" defTabSz="411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0629900" indent="-1028700" defTabSz="411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1087100" indent="-1028700" defTabSz="411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7200">
                <a:solidFill>
                  <a:schemeClr val="bg1"/>
                </a:solidFill>
              </a:endParaRPr>
            </a:p>
          </p:txBody>
        </p:sp>
      </p:grp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1117600" y="20204113"/>
            <a:ext cx="13462000" cy="19592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114800">
              <a:spcBef>
                <a:spcPct val="20000"/>
              </a:spcBef>
              <a:buChar char="•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343275" indent="-1285875" defTabSz="4114800">
              <a:spcBef>
                <a:spcPct val="20000"/>
              </a:spcBef>
              <a:buChar char="–"/>
              <a:defRPr sz="1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143500" indent="-1028700" defTabSz="4114800">
              <a:spcBef>
                <a:spcPct val="20000"/>
              </a:spcBef>
              <a:buChar char="•"/>
              <a:defRPr sz="10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200900" indent="-1028700" defTabSz="411480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258300" indent="-1028700" defTabSz="411480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7155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01727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6299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10871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/>
          </a:p>
        </p:txBody>
      </p:sp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1117600" y="18670588"/>
            <a:ext cx="13468350" cy="1536700"/>
          </a:xfrm>
          <a:prstGeom prst="rect">
            <a:avLst/>
          </a:prstGeom>
          <a:solidFill>
            <a:srgbClr val="BE0027"/>
          </a:solidFill>
          <a:ln w="9525">
            <a:solidFill>
              <a:srgbClr val="BE002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114800">
              <a:spcBef>
                <a:spcPct val="20000"/>
              </a:spcBef>
              <a:buChar char="•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343275" indent="-1285875" defTabSz="4114800">
              <a:spcBef>
                <a:spcPct val="20000"/>
              </a:spcBef>
              <a:buChar char="–"/>
              <a:defRPr sz="1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143500" indent="-1028700" defTabSz="4114800">
              <a:spcBef>
                <a:spcPct val="20000"/>
              </a:spcBef>
              <a:buChar char="•"/>
              <a:defRPr sz="10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200900" indent="-1028700" defTabSz="411480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258300" indent="-1028700" defTabSz="411480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7155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01727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6299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10871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6000">
                <a:solidFill>
                  <a:schemeClr val="bg1"/>
                </a:solidFill>
              </a:rPr>
              <a:t>Achievements</a:t>
            </a: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15806738" y="7056438"/>
            <a:ext cx="13476287" cy="327580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114800">
              <a:spcBef>
                <a:spcPct val="20000"/>
              </a:spcBef>
              <a:buChar char="•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343275" indent="-1285875" defTabSz="4114800">
              <a:spcBef>
                <a:spcPct val="20000"/>
              </a:spcBef>
              <a:buChar char="–"/>
              <a:defRPr sz="1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143500" indent="-1028700" defTabSz="4114800">
              <a:spcBef>
                <a:spcPct val="20000"/>
              </a:spcBef>
              <a:buChar char="•"/>
              <a:defRPr sz="10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200900" indent="-1028700" defTabSz="411480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258300" indent="-1028700" defTabSz="411480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7155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01727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6299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10871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8100"/>
          </a:p>
        </p:txBody>
      </p:sp>
      <p:pic>
        <p:nvPicPr>
          <p:cNvPr id="3079" name="Picture 12" descr="SFB-TR49_Logo_v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8" b="6644"/>
          <a:stretch>
            <a:fillRect/>
          </a:stretch>
        </p:blipFill>
        <p:spPr bwMode="auto">
          <a:xfrm>
            <a:off x="1471613" y="40192325"/>
            <a:ext cx="2928937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 Box 13"/>
          <p:cNvSpPr txBox="1">
            <a:spLocks noChangeArrowheads="1"/>
          </p:cNvSpPr>
          <p:nvPr/>
        </p:nvSpPr>
        <p:spPr bwMode="auto">
          <a:xfrm>
            <a:off x="5327650" y="40351075"/>
            <a:ext cx="1950243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14800">
              <a:spcBef>
                <a:spcPct val="20000"/>
              </a:spcBef>
              <a:buChar char="•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343275" indent="-1285875" defTabSz="4114800">
              <a:spcBef>
                <a:spcPct val="20000"/>
              </a:spcBef>
              <a:buChar char="–"/>
              <a:defRPr sz="1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143500" indent="-1028700" defTabSz="4114800">
              <a:spcBef>
                <a:spcPct val="20000"/>
              </a:spcBef>
              <a:buChar char="•"/>
              <a:defRPr sz="10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200900" indent="-1028700" defTabSz="411480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258300" indent="-1028700" defTabSz="411480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7155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01727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6299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10871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6000"/>
              <a:t>Transregional Collaborative Research Centre SFB/TR 49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6000"/>
              <a:t>Frankfurt / Kaiserslautern / Mainz</a:t>
            </a:r>
          </a:p>
        </p:txBody>
      </p:sp>
      <p:sp>
        <p:nvSpPr>
          <p:cNvPr id="3081" name="Text Box 14"/>
          <p:cNvSpPr txBox="1">
            <a:spLocks noChangeArrowheads="1"/>
          </p:cNvSpPr>
          <p:nvPr/>
        </p:nvSpPr>
        <p:spPr bwMode="auto">
          <a:xfrm>
            <a:off x="10369550" y="1523365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zh-CN" sz="120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82" name="Text Box 15"/>
          <p:cNvSpPr txBox="1">
            <a:spLocks noChangeArrowheads="1"/>
          </p:cNvSpPr>
          <p:nvPr/>
        </p:nvSpPr>
        <p:spPr bwMode="auto">
          <a:xfrm>
            <a:off x="10406063" y="15254288"/>
            <a:ext cx="1841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zh-CN" sz="120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83" name="Rectangle 16"/>
          <p:cNvSpPr>
            <a:spLocks/>
          </p:cNvSpPr>
          <p:nvPr/>
        </p:nvSpPr>
        <p:spPr bwMode="auto">
          <a:xfrm>
            <a:off x="9356725" y="16289338"/>
            <a:ext cx="809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de-DE" sz="1200" b="1">
              <a:solidFill>
                <a:srgbClr val="009900"/>
              </a:solidFill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84" name="Rectangle 17"/>
          <p:cNvSpPr>
            <a:spLocks noChangeArrowheads="1"/>
          </p:cNvSpPr>
          <p:nvPr/>
        </p:nvSpPr>
        <p:spPr bwMode="auto">
          <a:xfrm>
            <a:off x="27266900" y="33027938"/>
            <a:ext cx="647700" cy="627062"/>
          </a:xfrm>
          <a:prstGeom prst="rect">
            <a:avLst/>
          </a:prstGeom>
          <a:solidFill>
            <a:srgbClr val="BE002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400" b="1">
                <a:solidFill>
                  <a:schemeClr val="bg1"/>
                </a:solidFill>
                <a:ea typeface="ＭＳ Ｐゴシック" panose="020B0600070205080204" pitchFamily="34" charset="-128"/>
              </a:rPr>
              <a:t>B2</a:t>
            </a:r>
          </a:p>
        </p:txBody>
      </p:sp>
      <p:sp>
        <p:nvSpPr>
          <p:cNvPr id="3085" name="Rectangle 33"/>
          <p:cNvSpPr>
            <a:spLocks noChangeArrowheads="1"/>
          </p:cNvSpPr>
          <p:nvPr/>
        </p:nvSpPr>
        <p:spPr bwMode="auto">
          <a:xfrm>
            <a:off x="1117600" y="7056438"/>
            <a:ext cx="13476288" cy="1555750"/>
          </a:xfrm>
          <a:prstGeom prst="rect">
            <a:avLst/>
          </a:prstGeom>
          <a:solidFill>
            <a:srgbClr val="BE0027"/>
          </a:solidFill>
          <a:ln w="9525">
            <a:solidFill>
              <a:srgbClr val="BE002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114800">
              <a:spcBef>
                <a:spcPct val="20000"/>
              </a:spcBef>
              <a:buChar char="•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343275" indent="-1285875" defTabSz="4114800">
              <a:spcBef>
                <a:spcPct val="20000"/>
              </a:spcBef>
              <a:buChar char="–"/>
              <a:defRPr sz="1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143500" indent="-1028700" defTabSz="4114800">
              <a:spcBef>
                <a:spcPct val="20000"/>
              </a:spcBef>
              <a:buChar char="•"/>
              <a:defRPr sz="10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200900" indent="-1028700" defTabSz="411480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258300" indent="-1028700" defTabSz="411480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7155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01727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6299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10871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600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3086" name="Rectangle 36"/>
          <p:cNvSpPr>
            <a:spLocks noChangeArrowheads="1"/>
          </p:cNvSpPr>
          <p:nvPr/>
        </p:nvSpPr>
        <p:spPr bwMode="auto">
          <a:xfrm>
            <a:off x="15806738" y="26750963"/>
            <a:ext cx="13476287" cy="1555750"/>
          </a:xfrm>
          <a:prstGeom prst="rect">
            <a:avLst/>
          </a:prstGeom>
          <a:solidFill>
            <a:srgbClr val="BE0027"/>
          </a:solidFill>
          <a:ln w="9525">
            <a:solidFill>
              <a:srgbClr val="BE002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114800">
              <a:spcBef>
                <a:spcPct val="20000"/>
              </a:spcBef>
              <a:buChar char="•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343275" indent="-1285875" defTabSz="4114800">
              <a:spcBef>
                <a:spcPct val="20000"/>
              </a:spcBef>
              <a:buChar char="–"/>
              <a:defRPr sz="1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143500" indent="-1028700" defTabSz="4114800">
              <a:spcBef>
                <a:spcPct val="20000"/>
              </a:spcBef>
              <a:buChar char="•"/>
              <a:defRPr sz="10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200900" indent="-1028700" defTabSz="411480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258300" indent="-1028700" defTabSz="411480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7155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01727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6299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10871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6000">
                <a:solidFill>
                  <a:schemeClr val="bg1"/>
                </a:solidFill>
              </a:rPr>
              <a:t>Project goals and work program</a:t>
            </a:r>
          </a:p>
        </p:txBody>
      </p:sp>
      <p:sp>
        <p:nvSpPr>
          <p:cNvPr id="3087" name="Rectangle 37"/>
          <p:cNvSpPr>
            <a:spLocks noChangeArrowheads="1"/>
          </p:cNvSpPr>
          <p:nvPr/>
        </p:nvSpPr>
        <p:spPr bwMode="auto">
          <a:xfrm>
            <a:off x="1117600" y="5121275"/>
            <a:ext cx="28165425" cy="1555750"/>
          </a:xfrm>
          <a:prstGeom prst="rect">
            <a:avLst/>
          </a:prstGeom>
          <a:solidFill>
            <a:srgbClr val="BE0027"/>
          </a:solidFill>
          <a:ln w="9525">
            <a:solidFill>
              <a:srgbClr val="BE002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114800">
              <a:spcBef>
                <a:spcPct val="20000"/>
              </a:spcBef>
              <a:buChar char="•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343275" indent="-1285875" defTabSz="4114800">
              <a:spcBef>
                <a:spcPct val="20000"/>
              </a:spcBef>
              <a:buChar char="–"/>
              <a:defRPr sz="1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143500" indent="-1028700" defTabSz="4114800">
              <a:spcBef>
                <a:spcPct val="20000"/>
              </a:spcBef>
              <a:buChar char="•"/>
              <a:defRPr sz="10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200900" indent="-1028700" defTabSz="411480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258300" indent="-1028700" defTabSz="411480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7155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01727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6299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10871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6000" b="1">
                <a:solidFill>
                  <a:schemeClr val="bg1"/>
                </a:solidFill>
              </a:rPr>
              <a:t>Cu-based cyclosilicates: (Ba,Sr)CuSi</a:t>
            </a:r>
            <a:r>
              <a:rPr lang="de-DE" altLang="de-DE" sz="6000" b="1" baseline="-25000">
                <a:solidFill>
                  <a:schemeClr val="bg1"/>
                </a:solidFill>
              </a:rPr>
              <a:t>2</a:t>
            </a:r>
            <a:r>
              <a:rPr lang="de-DE" altLang="de-DE" sz="6000" b="1">
                <a:solidFill>
                  <a:schemeClr val="bg1"/>
                </a:solidFill>
              </a:rPr>
              <a:t>O</a:t>
            </a:r>
            <a:r>
              <a:rPr lang="de-DE" altLang="de-DE" sz="6000" b="1" baseline="-25000">
                <a:solidFill>
                  <a:schemeClr val="bg1"/>
                </a:solidFill>
              </a:rPr>
              <a:t>6</a:t>
            </a:r>
            <a:r>
              <a:rPr lang="de-DE" altLang="de-DE" sz="6000" b="1">
                <a:solidFill>
                  <a:schemeClr val="bg1"/>
                </a:solidFill>
              </a:rPr>
              <a:t>, BaCu(Si,Ge)</a:t>
            </a:r>
            <a:r>
              <a:rPr lang="de-DE" altLang="de-DE" sz="6000" b="1" baseline="-25000">
                <a:solidFill>
                  <a:schemeClr val="bg1"/>
                </a:solidFill>
              </a:rPr>
              <a:t>2</a:t>
            </a:r>
            <a:r>
              <a:rPr lang="de-DE" altLang="de-DE" sz="6000" b="1">
                <a:solidFill>
                  <a:schemeClr val="bg1"/>
                </a:solidFill>
              </a:rPr>
              <a:t>O</a:t>
            </a:r>
            <a:r>
              <a:rPr lang="de-DE" altLang="de-DE" sz="6000" b="1" baseline="-25000">
                <a:solidFill>
                  <a:schemeClr val="bg1"/>
                </a:solidFill>
              </a:rPr>
              <a:t>6</a:t>
            </a:r>
            <a:r>
              <a:rPr lang="de-DE" altLang="de-DE" sz="6000" b="1">
                <a:solidFill>
                  <a:schemeClr val="bg1"/>
                </a:solidFill>
              </a:rPr>
              <a:t> , BaCu(Si,Sn)</a:t>
            </a:r>
            <a:r>
              <a:rPr lang="de-DE" altLang="de-DE" sz="6000" b="1" baseline="-25000">
                <a:solidFill>
                  <a:schemeClr val="bg1"/>
                </a:solidFill>
              </a:rPr>
              <a:t>2</a:t>
            </a:r>
            <a:r>
              <a:rPr lang="de-DE" altLang="de-DE" sz="6000" b="1">
                <a:solidFill>
                  <a:schemeClr val="bg1"/>
                </a:solidFill>
              </a:rPr>
              <a:t>O</a:t>
            </a:r>
            <a:r>
              <a:rPr lang="de-DE" altLang="de-DE" sz="6000" b="1" baseline="-25000">
                <a:solidFill>
                  <a:schemeClr val="bg1"/>
                </a:solidFill>
              </a:rPr>
              <a:t>6</a:t>
            </a:r>
            <a:endParaRPr lang="de-DE" altLang="de-DE" sz="6000" b="1">
              <a:solidFill>
                <a:schemeClr val="bg1"/>
              </a:solidFill>
            </a:endParaRPr>
          </a:p>
        </p:txBody>
      </p:sp>
      <p:sp>
        <p:nvSpPr>
          <p:cNvPr id="3088" name="Text Box 41"/>
          <p:cNvSpPr txBox="1">
            <a:spLocks noChangeArrowheads="1"/>
          </p:cNvSpPr>
          <p:nvPr/>
        </p:nvSpPr>
        <p:spPr bwMode="auto">
          <a:xfrm>
            <a:off x="16960850" y="28614688"/>
            <a:ext cx="1081405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14800">
              <a:spcBef>
                <a:spcPct val="20000"/>
              </a:spcBef>
              <a:buChar char="•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343275" indent="-1285875" defTabSz="4114800">
              <a:spcBef>
                <a:spcPct val="20000"/>
              </a:spcBef>
              <a:buChar char="–"/>
              <a:defRPr sz="1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143500" indent="-1028700" defTabSz="4114800">
              <a:spcBef>
                <a:spcPct val="20000"/>
              </a:spcBef>
              <a:buChar char="•"/>
              <a:defRPr sz="10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200900" indent="-1028700" defTabSz="411480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258300" indent="-1028700" defTabSz="411480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7155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01727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6299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10871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55600" indent="-355600" eaLnBrk="1" hangingPunct="1">
              <a:spcBef>
                <a:spcPct val="0"/>
              </a:spcBef>
              <a:spcAft>
                <a:spcPts val="1000"/>
              </a:spcAft>
              <a:buClr>
                <a:srgbClr val="BE0027"/>
              </a:buClr>
              <a:buFont typeface="Wingdings" panose="05000000000000000000" pitchFamily="2" charset="2"/>
              <a:buChar char="§"/>
              <a:defRPr/>
            </a:pPr>
            <a:r>
              <a:rPr lang="en-GB" altLang="de-DE" sz="2400" dirty="0" smtClean="0"/>
              <a:t>Optimization of the growth of large and high-quality single crystals using O</a:t>
            </a:r>
            <a:r>
              <a:rPr lang="en-GB" altLang="de-DE" sz="2400" baseline="-25000" dirty="0" smtClean="0"/>
              <a:t>2</a:t>
            </a:r>
            <a:r>
              <a:rPr lang="en-GB" altLang="de-DE" sz="2400" dirty="0" smtClean="0"/>
              <a:t> partial pressure for various substitutions of </a:t>
            </a:r>
            <a:r>
              <a:rPr lang="en-GB" altLang="de-DE" sz="2400" dirty="0" err="1" smtClean="0"/>
              <a:t>Sr</a:t>
            </a:r>
            <a:r>
              <a:rPr lang="en-GB" altLang="de-DE" sz="2400" dirty="0" smtClean="0"/>
              <a:t>, Ge, and Sn.</a:t>
            </a:r>
          </a:p>
          <a:p>
            <a:pPr marL="355600" indent="-355600" eaLnBrk="1" hangingPunct="1">
              <a:spcBef>
                <a:spcPct val="0"/>
              </a:spcBef>
              <a:spcAft>
                <a:spcPts val="1000"/>
              </a:spcAft>
              <a:buClr>
                <a:srgbClr val="BE0027"/>
              </a:buClr>
              <a:buFont typeface="Wingdings" panose="05000000000000000000" pitchFamily="2" charset="2"/>
              <a:buChar char="§"/>
              <a:defRPr/>
            </a:pPr>
            <a:r>
              <a:rPr lang="en-GB" altLang="de-DE" sz="2400" dirty="0" smtClean="0"/>
              <a:t>Implementation and optimization of hydrothermal growth for Cu-based </a:t>
            </a:r>
            <a:r>
              <a:rPr lang="en-GB" altLang="de-DE" sz="2400" dirty="0" err="1" smtClean="0"/>
              <a:t>cyclosilicates</a:t>
            </a:r>
            <a:r>
              <a:rPr lang="en-GB" altLang="de-DE" sz="2400" dirty="0" smtClean="0"/>
              <a:t> at ~250°C. </a:t>
            </a:r>
            <a:r>
              <a:rPr lang="en-GB" altLang="de-DE" sz="2000" dirty="0" smtClean="0"/>
              <a:t>Y. Chen </a:t>
            </a:r>
            <a:r>
              <a:rPr lang="en-GB" altLang="de-DE" sz="2000" i="1" dirty="0" smtClean="0"/>
              <a:t>et al</a:t>
            </a:r>
            <a:r>
              <a:rPr lang="en-GB" altLang="de-DE" sz="2000" dirty="0" smtClean="0"/>
              <a:t>., Dyes and Pigments </a:t>
            </a:r>
            <a:r>
              <a:rPr lang="en-GB" altLang="de-DE" sz="2000" b="1" dirty="0" smtClean="0"/>
              <a:t>105</a:t>
            </a:r>
            <a:r>
              <a:rPr lang="en-GB" altLang="de-DE" sz="2000" dirty="0" smtClean="0"/>
              <a:t>, 167 </a:t>
            </a:r>
            <a:r>
              <a:rPr lang="en-GB" altLang="de-DE" sz="2000" dirty="0"/>
              <a:t>(2014</a:t>
            </a:r>
            <a:r>
              <a:rPr lang="en-GB" altLang="de-DE" sz="2000" dirty="0" smtClean="0"/>
              <a:t>). </a:t>
            </a:r>
          </a:p>
          <a:p>
            <a:pPr marL="355600" indent="-355600" eaLnBrk="1" hangingPunct="1">
              <a:spcBef>
                <a:spcPct val="0"/>
              </a:spcBef>
              <a:spcAft>
                <a:spcPts val="1000"/>
              </a:spcAft>
              <a:buClr>
                <a:srgbClr val="BE0027"/>
              </a:buClr>
              <a:buFont typeface="Wingdings" panose="05000000000000000000" pitchFamily="2" charset="2"/>
              <a:buChar char="§"/>
              <a:defRPr/>
            </a:pPr>
            <a:r>
              <a:rPr lang="en-GB" altLang="de-DE" sz="2400" dirty="0"/>
              <a:t>Structural characterisation </a:t>
            </a:r>
            <a:r>
              <a:rPr lang="en-GB" altLang="de-DE" sz="2400" dirty="0" smtClean="0"/>
              <a:t>using pair distribution functional (PDF) analysis of </a:t>
            </a:r>
            <a:r>
              <a:rPr lang="en-GB" altLang="de-DE" sz="2400" dirty="0"/>
              <a:t>synchrotron </a:t>
            </a:r>
            <a:r>
              <a:rPr lang="en-GB" altLang="de-DE" sz="2400" dirty="0" smtClean="0"/>
              <a:t>data.</a:t>
            </a:r>
            <a:endParaRPr lang="en-GB" altLang="de-DE" sz="2400" dirty="0"/>
          </a:p>
          <a:p>
            <a:pPr marL="355600" indent="-355600" eaLnBrk="1" hangingPunct="1">
              <a:spcBef>
                <a:spcPct val="0"/>
              </a:spcBef>
              <a:spcAft>
                <a:spcPts val="1000"/>
              </a:spcAft>
              <a:buClr>
                <a:srgbClr val="BE0027"/>
              </a:buClr>
              <a:buFont typeface="Wingdings" panose="05000000000000000000" pitchFamily="2" charset="2"/>
              <a:buChar char="§"/>
              <a:defRPr/>
            </a:pPr>
            <a:r>
              <a:rPr lang="en-US" altLang="de-DE" sz="2400" dirty="0" smtClean="0"/>
              <a:t>Pressure </a:t>
            </a:r>
            <a:r>
              <a:rPr lang="en-US" altLang="de-DE" sz="2400" dirty="0"/>
              <a:t>induced stabilization of the tetragonal structure in BaCuSi</a:t>
            </a:r>
            <a:r>
              <a:rPr lang="en-US" altLang="de-DE" sz="2400" baseline="-25000" dirty="0"/>
              <a:t>2</a:t>
            </a:r>
            <a:r>
              <a:rPr lang="en-US" altLang="de-DE" sz="2400" dirty="0"/>
              <a:t>O</a:t>
            </a:r>
            <a:r>
              <a:rPr lang="en-US" altLang="de-DE" sz="2400" baseline="-25000" dirty="0"/>
              <a:t>6</a:t>
            </a:r>
            <a:r>
              <a:rPr lang="en-US" altLang="de-DE" sz="2400" dirty="0"/>
              <a:t> at low </a:t>
            </a:r>
            <a:r>
              <a:rPr lang="en-US" altLang="de-DE" sz="2400" dirty="0" smtClean="0"/>
              <a:t>temperatures </a:t>
            </a:r>
            <a:r>
              <a:rPr lang="en-GB" altLang="de-DE" sz="2400" dirty="0" smtClean="0"/>
              <a:t>(pending synchrotron proposal)</a:t>
            </a:r>
          </a:p>
          <a:p>
            <a:pPr marL="355600" indent="-355600" eaLnBrk="1" hangingPunct="1">
              <a:spcBef>
                <a:spcPct val="0"/>
              </a:spcBef>
              <a:spcAft>
                <a:spcPts val="1000"/>
              </a:spcAft>
              <a:buClr>
                <a:srgbClr val="BE0027"/>
              </a:buClr>
              <a:buFont typeface="Wingdings" panose="05000000000000000000" pitchFamily="2" charset="2"/>
              <a:buChar char="§"/>
              <a:defRPr/>
            </a:pPr>
            <a:r>
              <a:rPr lang="en-GB" altLang="de-DE" sz="2400" dirty="0" smtClean="0"/>
              <a:t>Investigation of the dimensional crossover from 3D to 2D for </a:t>
            </a:r>
            <a:r>
              <a:rPr lang="en-GB" altLang="de-DE" sz="2400" dirty="0" err="1" smtClean="0"/>
              <a:t>x</a:t>
            </a:r>
            <a:r>
              <a:rPr lang="en-GB" altLang="de-DE" sz="2400" baseline="-25000" dirty="0" err="1" smtClean="0"/>
              <a:t>Sr</a:t>
            </a:r>
            <a:r>
              <a:rPr lang="en-GB" altLang="de-DE" sz="2400" dirty="0" smtClean="0"/>
              <a:t> = 0.1 at </a:t>
            </a:r>
            <a:r>
              <a:rPr lang="en-GB" altLang="de-DE" sz="2400" i="1" dirty="0" smtClean="0"/>
              <a:t>H</a:t>
            </a:r>
            <a:r>
              <a:rPr lang="en-GB" altLang="de-DE" sz="2400" baseline="-25000" dirty="0" smtClean="0"/>
              <a:t>c1</a:t>
            </a:r>
          </a:p>
          <a:p>
            <a:pPr marL="355600" indent="-355600" eaLnBrk="1" hangingPunct="1">
              <a:spcBef>
                <a:spcPct val="0"/>
              </a:spcBef>
              <a:spcAft>
                <a:spcPts val="1000"/>
              </a:spcAft>
              <a:buClr>
                <a:srgbClr val="BE0027"/>
              </a:buClr>
              <a:buFont typeface="Wingdings" panose="05000000000000000000" pitchFamily="2" charset="2"/>
              <a:buChar char="§"/>
              <a:defRPr/>
            </a:pPr>
            <a:r>
              <a:rPr lang="en-GB" altLang="de-DE" sz="2400" dirty="0" smtClean="0"/>
              <a:t>High field measurements to characterize BEC of substituted systems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endParaRPr lang="de-DE" altLang="de-DE" sz="2400" dirty="0" smtClean="0"/>
          </a:p>
        </p:txBody>
      </p:sp>
      <p:sp>
        <p:nvSpPr>
          <p:cNvPr id="3089" name="Rectangle 44"/>
          <p:cNvSpPr>
            <a:spLocks noChangeArrowheads="1"/>
          </p:cNvSpPr>
          <p:nvPr/>
        </p:nvSpPr>
        <p:spPr bwMode="auto">
          <a:xfrm>
            <a:off x="26477913" y="33027938"/>
            <a:ext cx="647700" cy="627062"/>
          </a:xfrm>
          <a:prstGeom prst="rect">
            <a:avLst/>
          </a:prstGeom>
          <a:solidFill>
            <a:srgbClr val="BE002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400" b="1">
                <a:solidFill>
                  <a:schemeClr val="bg1"/>
                </a:solidFill>
                <a:ea typeface="ＭＳ Ｐゴシック" panose="020B0600070205080204" pitchFamily="34" charset="-128"/>
              </a:rPr>
              <a:t>B1</a:t>
            </a:r>
          </a:p>
        </p:txBody>
      </p:sp>
      <p:sp>
        <p:nvSpPr>
          <p:cNvPr id="3090" name="Rectangle 49"/>
          <p:cNvSpPr>
            <a:spLocks noChangeArrowheads="1"/>
          </p:cNvSpPr>
          <p:nvPr/>
        </p:nvSpPr>
        <p:spPr bwMode="auto">
          <a:xfrm>
            <a:off x="2136775" y="25915938"/>
            <a:ext cx="10602913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14800">
              <a:spcBef>
                <a:spcPct val="20000"/>
              </a:spcBef>
              <a:buChar char="•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343275" indent="-1285875" defTabSz="4114800">
              <a:spcBef>
                <a:spcPct val="20000"/>
              </a:spcBef>
              <a:buChar char="–"/>
              <a:defRPr sz="1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143500" indent="-1028700" defTabSz="4114800">
              <a:spcBef>
                <a:spcPct val="20000"/>
              </a:spcBef>
              <a:buChar char="•"/>
              <a:defRPr sz="10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200900" indent="-1028700" defTabSz="411480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258300" indent="-1028700" defTabSz="411480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7155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01727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6299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10871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2000" dirty="0"/>
              <a:t>S. E. Sebastian </a:t>
            </a:r>
            <a:r>
              <a:rPr lang="en-GB" altLang="de-DE" sz="2000" i="1" dirty="0"/>
              <a:t>et al</a:t>
            </a:r>
            <a:r>
              <a:rPr lang="en-GB" altLang="de-DE" sz="2000" dirty="0"/>
              <a:t>., Phys. Rev. B </a:t>
            </a:r>
            <a:r>
              <a:rPr lang="en-GB" altLang="de-DE" sz="2000" b="1" dirty="0"/>
              <a:t>74</a:t>
            </a:r>
            <a:r>
              <a:rPr lang="en-GB" altLang="de-DE" sz="2000" dirty="0"/>
              <a:t>, 180401(R) (2006):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2400" dirty="0"/>
              <a:t>BaCuSi</a:t>
            </a:r>
            <a:r>
              <a:rPr lang="en-GB" altLang="de-DE" sz="2400" baseline="-25000" dirty="0"/>
              <a:t>2</a:t>
            </a:r>
            <a:r>
              <a:rPr lang="en-GB" altLang="de-DE" sz="2400" dirty="0"/>
              <a:t>O</a:t>
            </a:r>
            <a:r>
              <a:rPr lang="en-GB" altLang="de-DE" sz="2400" baseline="-25000" dirty="0"/>
              <a:t>6</a:t>
            </a:r>
            <a:r>
              <a:rPr lang="en-GB" altLang="de-DE" sz="2400" dirty="0"/>
              <a:t> single crystal growth using LiBO</a:t>
            </a:r>
            <a:r>
              <a:rPr lang="en-GB" altLang="de-DE" sz="2400" baseline="-25000" dirty="0"/>
              <a:t>2</a:t>
            </a:r>
            <a:r>
              <a:rPr lang="en-GB" altLang="de-DE" sz="2400" dirty="0"/>
              <a:t> as external flux.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de-DE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2400" dirty="0"/>
              <a:t>Successful improvement using new flux KBO</a:t>
            </a:r>
            <a:r>
              <a:rPr lang="en-GB" altLang="de-DE" sz="2400" baseline="-25000" dirty="0"/>
              <a:t>2</a:t>
            </a:r>
            <a:r>
              <a:rPr lang="en-GB" altLang="de-DE" sz="2400" dirty="0"/>
              <a:t> and NaBO</a:t>
            </a:r>
            <a:r>
              <a:rPr lang="en-GB" altLang="de-DE" sz="2400" baseline="-25000" dirty="0"/>
              <a:t>2</a:t>
            </a:r>
            <a:r>
              <a:rPr lang="en-GB" altLang="de-DE" sz="2400" dirty="0"/>
              <a:t>/</a:t>
            </a:r>
            <a:r>
              <a:rPr lang="en-GB" altLang="de-DE" sz="2400" dirty="0" err="1"/>
              <a:t>NaF</a:t>
            </a:r>
            <a:r>
              <a:rPr lang="en-GB" altLang="de-DE" sz="2400" dirty="0"/>
              <a:t> giving rise to crystals of up to 5 x 5 x 1 mm</a:t>
            </a:r>
            <a:r>
              <a:rPr lang="en-GB" altLang="de-DE" sz="2400" baseline="30000" dirty="0"/>
              <a:t>3</a:t>
            </a:r>
            <a:r>
              <a:rPr lang="en-GB" altLang="de-DE" sz="500" dirty="0"/>
              <a:t>  </a:t>
            </a:r>
            <a:r>
              <a:rPr lang="en-GB" altLang="de-DE" sz="2400" dirty="0"/>
              <a:t> with ~35 </a:t>
            </a:r>
            <a:r>
              <a:rPr lang="en-GB" altLang="de-DE" sz="2400" dirty="0" smtClean="0"/>
              <a:t>mg.</a:t>
            </a:r>
            <a:endParaRPr lang="en-GB" altLang="de-DE" sz="2400" dirty="0"/>
          </a:p>
        </p:txBody>
      </p:sp>
      <p:sp>
        <p:nvSpPr>
          <p:cNvPr id="3091" name="Rectangle 67"/>
          <p:cNvSpPr>
            <a:spLocks noChangeArrowheads="1"/>
          </p:cNvSpPr>
          <p:nvPr/>
        </p:nvSpPr>
        <p:spPr bwMode="auto">
          <a:xfrm>
            <a:off x="28344813" y="19581813"/>
            <a:ext cx="647700" cy="628650"/>
          </a:xfrm>
          <a:prstGeom prst="rect">
            <a:avLst/>
          </a:prstGeom>
          <a:solidFill>
            <a:srgbClr val="BE002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B2</a:t>
            </a:r>
          </a:p>
        </p:txBody>
      </p:sp>
      <p:sp>
        <p:nvSpPr>
          <p:cNvPr id="3092" name="Rectangle 69"/>
          <p:cNvSpPr>
            <a:spLocks noChangeArrowheads="1"/>
          </p:cNvSpPr>
          <p:nvPr/>
        </p:nvSpPr>
        <p:spPr bwMode="auto">
          <a:xfrm>
            <a:off x="28344813" y="13798550"/>
            <a:ext cx="647700" cy="627063"/>
          </a:xfrm>
          <a:prstGeom prst="rect">
            <a:avLst/>
          </a:prstGeom>
          <a:solidFill>
            <a:srgbClr val="BE002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400" b="1">
                <a:solidFill>
                  <a:schemeClr val="bg1"/>
                </a:solidFill>
                <a:ea typeface="ＭＳ Ｐゴシック" panose="020B0600070205080204" pitchFamily="34" charset="-128"/>
              </a:rPr>
              <a:t>B1</a:t>
            </a:r>
          </a:p>
        </p:txBody>
      </p:sp>
      <p:sp>
        <p:nvSpPr>
          <p:cNvPr id="3093" name="Text Box 79"/>
          <p:cNvSpPr txBox="1">
            <a:spLocks noChangeArrowheads="1"/>
          </p:cNvSpPr>
          <p:nvPr/>
        </p:nvSpPr>
        <p:spPr bwMode="auto">
          <a:xfrm>
            <a:off x="2066925" y="33412113"/>
            <a:ext cx="11701463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428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BDFF"/>
                  </a:outerShdw>
                </a:effectLst>
              </a14:hiddenEffects>
            </a:ext>
          </a:extLst>
        </p:spPr>
        <p:txBody>
          <a:bodyPr/>
          <a:lstStyle>
            <a:lvl1pPr defTabSz="4114800">
              <a:spcBef>
                <a:spcPct val="20000"/>
              </a:spcBef>
              <a:buChar char="•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343275" indent="-1285875" defTabSz="4114800">
              <a:spcBef>
                <a:spcPct val="20000"/>
              </a:spcBef>
              <a:buChar char="–"/>
              <a:defRPr sz="1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143500" indent="-1028700" defTabSz="4114800">
              <a:spcBef>
                <a:spcPct val="20000"/>
              </a:spcBef>
              <a:buChar char="•"/>
              <a:defRPr sz="10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200900" indent="-1028700" defTabSz="411480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258300" indent="-1028700" defTabSz="411480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7155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01727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6299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10871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GB" altLang="de-DE" sz="2000" dirty="0"/>
              <a:t>M. Jaime </a:t>
            </a:r>
            <a:r>
              <a:rPr lang="en-GB" altLang="de-DE" sz="2000" i="1" dirty="0"/>
              <a:t>et al.</a:t>
            </a:r>
            <a:r>
              <a:rPr lang="en-GB" altLang="de-DE" sz="2000" dirty="0"/>
              <a:t>, Phys. Rev. Lett. </a:t>
            </a:r>
            <a:r>
              <a:rPr lang="en-GB" altLang="de-DE" sz="2000" b="1" dirty="0"/>
              <a:t>93</a:t>
            </a:r>
            <a:r>
              <a:rPr lang="en-GB" altLang="de-DE" sz="2000" dirty="0"/>
              <a:t>, 087203 (2004):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en-GB" altLang="de-DE" sz="2400" dirty="0"/>
              <a:t>BaCuSi</a:t>
            </a:r>
            <a:r>
              <a:rPr lang="en-GB" altLang="de-DE" sz="2400" baseline="-25000" dirty="0"/>
              <a:t>2</a:t>
            </a:r>
            <a:r>
              <a:rPr lang="en-GB" altLang="de-DE" sz="2400" dirty="0"/>
              <a:t>O</a:t>
            </a:r>
            <a:r>
              <a:rPr lang="en-GB" altLang="de-DE" sz="2400" baseline="-25000" dirty="0"/>
              <a:t>6</a:t>
            </a:r>
            <a:r>
              <a:rPr lang="en-GB" altLang="de-DE" sz="2400" dirty="0"/>
              <a:t> single crystal growth by the floating zone technique in an O</a:t>
            </a:r>
            <a:r>
              <a:rPr lang="en-GB" altLang="de-DE" sz="2400" baseline="-25000" dirty="0"/>
              <a:t>2 </a:t>
            </a:r>
            <a:r>
              <a:rPr lang="en-GB" altLang="de-DE" sz="2400" dirty="0"/>
              <a:t>atmosphere.</a:t>
            </a:r>
            <a:endParaRPr lang="en-GB" altLang="de-DE" sz="2000" dirty="0"/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GB" altLang="de-DE" sz="2400" dirty="0">
                <a:solidFill>
                  <a:srgbClr val="000000"/>
                </a:solidFill>
              </a:rPr>
              <a:t>Optimization of the crystal growth for </a:t>
            </a:r>
            <a:r>
              <a:rPr lang="en-GB" altLang="de-DE" sz="2400" dirty="0" err="1">
                <a:solidFill>
                  <a:srgbClr val="000000"/>
                </a:solidFill>
              </a:rPr>
              <a:t>Sr</a:t>
            </a:r>
            <a:r>
              <a:rPr lang="en-GB" altLang="de-DE" sz="2400" dirty="0">
                <a:solidFill>
                  <a:srgbClr val="000000"/>
                </a:solidFill>
              </a:rPr>
              <a:t> substituted samples, achieved crystal size about 3 x 4 x 1 </a:t>
            </a:r>
            <a:r>
              <a:rPr lang="en-GB" altLang="de-DE" sz="2400" dirty="0"/>
              <a:t>mm</a:t>
            </a:r>
            <a:r>
              <a:rPr lang="en-GB" altLang="de-DE" sz="2400" baseline="30000" dirty="0"/>
              <a:t>3</a:t>
            </a:r>
            <a:r>
              <a:rPr lang="en-GB" altLang="de-DE" sz="2400" dirty="0">
                <a:solidFill>
                  <a:srgbClr val="000000"/>
                </a:solidFill>
              </a:rPr>
              <a:t> with ~18 mg.</a:t>
            </a:r>
            <a:endParaRPr lang="en-GB" altLang="de-DE" sz="2800" dirty="0"/>
          </a:p>
        </p:txBody>
      </p:sp>
      <p:pic>
        <p:nvPicPr>
          <p:cNvPr id="3094" name="Picture 86" descr="Press-02A-10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1" b="19957"/>
          <a:stretch>
            <a:fillRect/>
          </a:stretch>
        </p:blipFill>
        <p:spPr bwMode="auto">
          <a:xfrm>
            <a:off x="11698288" y="20551775"/>
            <a:ext cx="2511425" cy="228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095" name="Text Box 90"/>
          <p:cNvSpPr txBox="1">
            <a:spLocks noChangeArrowheads="1"/>
          </p:cNvSpPr>
          <p:nvPr/>
        </p:nvSpPr>
        <p:spPr bwMode="auto">
          <a:xfrm>
            <a:off x="1117600" y="8789988"/>
            <a:ext cx="13462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de-DE" sz="3200" b="1"/>
              <a:t>Tuning the coupled dimer system BaCuSi</a:t>
            </a:r>
            <a:r>
              <a:rPr lang="en-GB" altLang="de-DE" sz="3200" b="1" baseline="-25000"/>
              <a:t>2</a:t>
            </a:r>
            <a:r>
              <a:rPr lang="en-GB" altLang="de-DE" sz="3200" b="1"/>
              <a:t>O</a:t>
            </a:r>
            <a:r>
              <a:rPr lang="en-GB" altLang="de-DE" sz="3200" b="1" baseline="-25000"/>
              <a:t>6 </a:t>
            </a:r>
            <a:endParaRPr lang="en-GB" altLang="de-DE" sz="3200" b="1"/>
          </a:p>
        </p:txBody>
      </p:sp>
      <p:sp>
        <p:nvSpPr>
          <p:cNvPr id="3096" name="Text Box 112"/>
          <p:cNvSpPr txBox="1">
            <a:spLocks noChangeArrowheads="1"/>
          </p:cNvSpPr>
          <p:nvPr/>
        </p:nvSpPr>
        <p:spPr bwMode="auto">
          <a:xfrm>
            <a:off x="1146175" y="32678688"/>
            <a:ext cx="134620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114800">
              <a:spcBef>
                <a:spcPct val="20000"/>
              </a:spcBef>
              <a:buChar char="•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343275" indent="-1285875" defTabSz="4114800">
              <a:spcBef>
                <a:spcPct val="20000"/>
              </a:spcBef>
              <a:buChar char="–"/>
              <a:defRPr sz="1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143500" indent="-1028700" defTabSz="4114800">
              <a:spcBef>
                <a:spcPct val="20000"/>
              </a:spcBef>
              <a:buChar char="•"/>
              <a:defRPr sz="10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200900" indent="-1028700" defTabSz="411480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258300" indent="-1028700" defTabSz="411480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7155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01727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6299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10871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sz="2800" b="1"/>
              <a:t>II. Growth from the melt under O</a:t>
            </a:r>
            <a:r>
              <a:rPr lang="en-GB" altLang="de-DE" sz="2800" b="1" baseline="-25000"/>
              <a:t>2</a:t>
            </a:r>
            <a:r>
              <a:rPr lang="en-GB" altLang="de-DE" sz="2800" b="1"/>
              <a:t> partial pressure</a:t>
            </a:r>
          </a:p>
        </p:txBody>
      </p:sp>
      <p:pic>
        <p:nvPicPr>
          <p:cNvPr id="3097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9532938"/>
            <a:ext cx="6296025" cy="519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2050" y="19991388"/>
            <a:ext cx="9129713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Text Box 90"/>
          <p:cNvSpPr txBox="1">
            <a:spLocks noChangeArrowheads="1"/>
          </p:cNvSpPr>
          <p:nvPr/>
        </p:nvSpPr>
        <p:spPr bwMode="auto">
          <a:xfrm>
            <a:off x="1189038" y="24539575"/>
            <a:ext cx="134620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3200" b="1"/>
              <a:t>Crystal growth techniques</a:t>
            </a:r>
          </a:p>
        </p:txBody>
      </p:sp>
      <p:sp>
        <p:nvSpPr>
          <p:cNvPr id="3100" name="Text Box 90"/>
          <p:cNvSpPr txBox="1">
            <a:spLocks noChangeArrowheads="1"/>
          </p:cNvSpPr>
          <p:nvPr/>
        </p:nvSpPr>
        <p:spPr bwMode="auto">
          <a:xfrm>
            <a:off x="1117600" y="20445413"/>
            <a:ext cx="13476288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3200" b="1"/>
              <a:t>Synthesis</a:t>
            </a:r>
          </a:p>
        </p:txBody>
      </p:sp>
      <p:sp>
        <p:nvSpPr>
          <p:cNvPr id="3101" name="Text Box 90"/>
          <p:cNvSpPr txBox="1">
            <a:spLocks noChangeArrowheads="1"/>
          </p:cNvSpPr>
          <p:nvPr/>
        </p:nvSpPr>
        <p:spPr bwMode="auto">
          <a:xfrm>
            <a:off x="1189038" y="25234900"/>
            <a:ext cx="134620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800" b="1"/>
              <a:t>I. Flux growth method</a:t>
            </a:r>
          </a:p>
        </p:txBody>
      </p:sp>
      <p:sp>
        <p:nvSpPr>
          <p:cNvPr id="3102" name="Text Box 90"/>
          <p:cNvSpPr txBox="1">
            <a:spLocks noChangeArrowheads="1"/>
          </p:cNvSpPr>
          <p:nvPr/>
        </p:nvSpPr>
        <p:spPr bwMode="auto">
          <a:xfrm>
            <a:off x="15806738" y="7508875"/>
            <a:ext cx="134762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de-DE" sz="3200" b="1"/>
              <a:t>Suppression of the structural phase transition with Sr-substitution</a:t>
            </a:r>
          </a:p>
        </p:txBody>
      </p:sp>
      <p:sp>
        <p:nvSpPr>
          <p:cNvPr id="3103" name="Rectangle 49"/>
          <p:cNvSpPr>
            <a:spLocks noChangeArrowheads="1"/>
          </p:cNvSpPr>
          <p:nvPr/>
        </p:nvSpPr>
        <p:spPr bwMode="auto">
          <a:xfrm>
            <a:off x="17311688" y="12565063"/>
            <a:ext cx="10602912" cy="201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14800">
              <a:spcBef>
                <a:spcPct val="20000"/>
              </a:spcBef>
              <a:buChar char="•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343275" indent="-1285875" defTabSz="4114800">
              <a:spcBef>
                <a:spcPct val="20000"/>
              </a:spcBef>
              <a:buChar char="–"/>
              <a:defRPr sz="1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143500" indent="-1028700" defTabSz="4114800">
              <a:spcBef>
                <a:spcPct val="20000"/>
              </a:spcBef>
              <a:buChar char="•"/>
              <a:defRPr sz="10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200900" indent="-1028700" defTabSz="411480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258300" indent="-1028700" defTabSz="411480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7155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01727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6299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10871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2400" dirty="0"/>
              <a:t>a) For x = 0, a first-order phase transition is visible at ~100 K which is suppressed for x = 0.1. b) Susceptibility for two crystals with x = 0  and x = 0.1. The broad maximum shifts to lower </a:t>
            </a:r>
            <a:r>
              <a:rPr lang="en-GB" altLang="de-DE" sz="2400" i="1" dirty="0"/>
              <a:t>T</a:t>
            </a:r>
            <a:r>
              <a:rPr lang="en-GB" altLang="de-DE" sz="2400" dirty="0"/>
              <a:t> with increasing x, indicating a decrease of the intra-dimer coupling.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GB" altLang="de-DE" sz="2400" dirty="0" smtClean="0"/>
              <a:t>This is in </a:t>
            </a:r>
            <a:r>
              <a:rPr lang="en-GB" altLang="de-DE" sz="2400" dirty="0"/>
              <a:t>agreement with preliminary </a:t>
            </a:r>
            <a:r>
              <a:rPr lang="en-GB" altLang="de-DE" sz="2400" dirty="0" smtClean="0"/>
              <a:t>low-</a:t>
            </a:r>
            <a:r>
              <a:rPr lang="en-GB" altLang="de-DE" sz="2400" i="1" dirty="0" smtClean="0"/>
              <a:t>T</a:t>
            </a:r>
            <a:r>
              <a:rPr lang="en-GB" altLang="de-DE" sz="2400" dirty="0" smtClean="0"/>
              <a:t> high-field </a:t>
            </a:r>
            <a:r>
              <a:rPr lang="en-GB" altLang="de-DE" sz="2400" dirty="0"/>
              <a:t>magnetization data. </a:t>
            </a:r>
          </a:p>
        </p:txBody>
      </p:sp>
      <p:sp>
        <p:nvSpPr>
          <p:cNvPr id="3104" name="Rectangle 49"/>
          <p:cNvSpPr>
            <a:spLocks noChangeArrowheads="1"/>
          </p:cNvSpPr>
          <p:nvPr/>
        </p:nvSpPr>
        <p:spPr bwMode="auto">
          <a:xfrm>
            <a:off x="17311688" y="25009475"/>
            <a:ext cx="10602912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14800">
              <a:spcBef>
                <a:spcPct val="20000"/>
              </a:spcBef>
              <a:buChar char="•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343275" indent="-1285875" defTabSz="4114800">
              <a:spcBef>
                <a:spcPct val="20000"/>
              </a:spcBef>
              <a:buChar char="–"/>
              <a:defRPr sz="1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143500" indent="-1028700" defTabSz="4114800">
              <a:spcBef>
                <a:spcPct val="20000"/>
              </a:spcBef>
              <a:buChar char="•"/>
              <a:defRPr sz="10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200900" indent="-1028700" defTabSz="411480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258300" indent="-1028700" defTabSz="411480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7155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01727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6299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10871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2400"/>
              <a:t>Neutron diffraction data for x = 0.1 prove the tetragonal crystal structure with one sort of dimers for x = 0.1. These data were measured at the PSI in collaboration with Christian Rüegg and Denis Sheptyakov. In addition, we will investigate this material in an approved proposal for low-</a:t>
            </a:r>
            <a:r>
              <a:rPr lang="en-GB" altLang="de-DE" sz="2400" i="1"/>
              <a:t>T</a:t>
            </a:r>
            <a:r>
              <a:rPr lang="en-GB" altLang="de-DE" sz="2400"/>
              <a:t> synchrotron time. </a:t>
            </a:r>
          </a:p>
        </p:txBody>
      </p:sp>
      <p:cxnSp>
        <p:nvCxnSpPr>
          <p:cNvPr id="3105" name="Gerader Verbinder 7"/>
          <p:cNvCxnSpPr>
            <a:cxnSpLocks noChangeShapeType="1"/>
          </p:cNvCxnSpPr>
          <p:nvPr/>
        </p:nvCxnSpPr>
        <p:spPr bwMode="auto">
          <a:xfrm>
            <a:off x="17907000" y="33970915"/>
            <a:ext cx="93360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106" name="Grafi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4900" y="8175625"/>
            <a:ext cx="102997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7" name="Rechteck 9"/>
          <p:cNvSpPr>
            <a:spLocks noChangeArrowheads="1"/>
          </p:cNvSpPr>
          <p:nvPr/>
        </p:nvSpPr>
        <p:spPr bwMode="auto">
          <a:xfrm>
            <a:off x="16960850" y="34119009"/>
            <a:ext cx="11803063" cy="527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81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8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8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8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8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63538" lvl="1" indent="-363538">
              <a:defRPr/>
            </a:pPr>
            <a:r>
              <a:rPr lang="en-GB" altLang="de-DE" sz="2800" b="1" dirty="0" smtClean="0">
                <a:cs typeface="Arial" panose="020B0604020202020204" pitchFamily="34" charset="0"/>
              </a:rPr>
              <a:t>Requested funding</a:t>
            </a:r>
          </a:p>
          <a:p>
            <a:pPr marL="363538" indent="-363538">
              <a:spcBef>
                <a:spcPts val="600"/>
              </a:spcBef>
              <a:spcAft>
                <a:spcPts val="600"/>
              </a:spcAft>
              <a:buClr>
                <a:srgbClr val="BE0027"/>
              </a:buClr>
              <a:buFont typeface="Wingdings" panose="05000000000000000000" pitchFamily="2" charset="2"/>
              <a:buChar char="§"/>
              <a:defRPr/>
            </a:pPr>
            <a:r>
              <a:rPr lang="en-US" altLang="de-DE" sz="2400" u="sng" dirty="0" smtClean="0">
                <a:cs typeface="Arial" panose="020B0604020202020204" pitchFamily="34" charset="0"/>
              </a:rPr>
              <a:t>Research staff:</a:t>
            </a:r>
            <a:r>
              <a:rPr lang="en-US" altLang="de-DE" sz="2400" dirty="0" smtClean="0">
                <a:cs typeface="Arial" panose="020B0604020202020204" pitchFamily="34" charset="0"/>
              </a:rPr>
              <a:t> Pascal Puphal (Ph.D. student). </a:t>
            </a:r>
          </a:p>
          <a:p>
            <a:pPr marL="355600" indent="0">
              <a:tabLst>
                <a:tab pos="355600" algn="l"/>
              </a:tabLst>
              <a:defRPr/>
            </a:pPr>
            <a:r>
              <a:rPr lang="en-US" altLang="de-DE" sz="2400" dirty="0" smtClean="0">
                <a:cs typeface="Arial" panose="020B0604020202020204" pitchFamily="34" charset="0"/>
              </a:rPr>
              <a:t>Pascal Puphal will perform crystal growth experiments as well as the structural and physical characterization with the main focus on the Cu-based </a:t>
            </a:r>
            <a:r>
              <a:rPr lang="en-US" altLang="de-DE" sz="2400" dirty="0" err="1" smtClean="0">
                <a:cs typeface="Arial" panose="020B0604020202020204" pitchFamily="34" charset="0"/>
              </a:rPr>
              <a:t>cyclosilicates</a:t>
            </a:r>
            <a:r>
              <a:rPr lang="en-US" altLang="de-DE" sz="2400" dirty="0" smtClean="0">
                <a:cs typeface="Arial" panose="020B0604020202020204" pitchFamily="34" charset="0"/>
              </a:rPr>
              <a:t> and the (Zn</a:t>
            </a:r>
            <a:r>
              <a:rPr lang="en-US" altLang="de-DE" sz="2400" baseline="-25000" dirty="0" smtClean="0">
                <a:cs typeface="Arial" panose="020B0604020202020204" pitchFamily="34" charset="0"/>
              </a:rPr>
              <a:t>1−x</a:t>
            </a:r>
            <a:r>
              <a:rPr lang="en-US" altLang="de-DE" sz="2400" dirty="0" smtClean="0">
                <a:cs typeface="Arial" panose="020B0604020202020204" pitchFamily="34" charset="0"/>
              </a:rPr>
              <a:t>Ga</a:t>
            </a:r>
            <a:r>
              <a:rPr lang="en-US" altLang="de-DE" sz="2400" baseline="-25000" dirty="0" smtClean="0">
                <a:cs typeface="Arial" panose="020B0604020202020204" pitchFamily="34" charset="0"/>
              </a:rPr>
              <a:t>x</a:t>
            </a:r>
            <a:r>
              <a:rPr lang="en-US" altLang="de-DE" sz="2400" dirty="0" smtClean="0">
                <a:cs typeface="Arial" panose="020B0604020202020204" pitchFamily="34" charset="0"/>
              </a:rPr>
              <a:t>)Cu</a:t>
            </a:r>
            <a:r>
              <a:rPr lang="en-US" altLang="de-DE" sz="2400" baseline="-25000" dirty="0" smtClean="0">
                <a:cs typeface="Arial" panose="020B0604020202020204" pitchFamily="34" charset="0"/>
              </a:rPr>
              <a:t>3</a:t>
            </a:r>
            <a:r>
              <a:rPr lang="en-US" altLang="de-DE" sz="2400" dirty="0" smtClean="0">
                <a:cs typeface="Arial" panose="020B0604020202020204" pitchFamily="34" charset="0"/>
              </a:rPr>
              <a:t>(OH)</a:t>
            </a:r>
            <a:r>
              <a:rPr lang="en-US" altLang="de-DE" sz="2400" baseline="-25000" dirty="0" smtClean="0">
                <a:cs typeface="Arial" panose="020B0604020202020204" pitchFamily="34" charset="0"/>
              </a:rPr>
              <a:t>6</a:t>
            </a:r>
            <a:r>
              <a:rPr lang="en-US" altLang="de-DE" sz="2400" dirty="0" smtClean="0">
                <a:cs typeface="Arial" panose="020B0604020202020204" pitchFamily="34" charset="0"/>
              </a:rPr>
              <a:t>Cl</a:t>
            </a:r>
            <a:r>
              <a:rPr lang="en-US" altLang="de-DE" sz="2400" baseline="-25000" dirty="0" smtClean="0">
                <a:cs typeface="Arial" panose="020B0604020202020204" pitchFamily="34" charset="0"/>
              </a:rPr>
              <a:t>2</a:t>
            </a:r>
            <a:r>
              <a:rPr lang="en-US" altLang="de-DE" sz="2400" dirty="0" smtClean="0">
                <a:cs typeface="Arial" panose="020B0604020202020204" pitchFamily="34" charset="0"/>
              </a:rPr>
              <a:t> systems. </a:t>
            </a:r>
            <a:r>
              <a:rPr lang="en-US" altLang="de-DE" sz="2400" dirty="0" smtClean="0">
                <a:cs typeface="Arial" panose="020B0604020202020204" pitchFamily="34" charset="0"/>
              </a:rPr>
              <a:t>Furthermore, he will prepare single crystals of the Cs</a:t>
            </a:r>
            <a:r>
              <a:rPr lang="en-US" altLang="de-DE" sz="2400" baseline="-25000" dirty="0" smtClean="0">
                <a:cs typeface="Arial" panose="020B0604020202020204" pitchFamily="34" charset="0"/>
              </a:rPr>
              <a:t>2</a:t>
            </a:r>
            <a:r>
              <a:rPr lang="en-US" altLang="de-DE" sz="2400" dirty="0" smtClean="0">
                <a:cs typeface="Arial" panose="020B0604020202020204" pitchFamily="34" charset="0"/>
              </a:rPr>
              <a:t>CuCl</a:t>
            </a:r>
            <a:r>
              <a:rPr lang="en-US" altLang="de-DE" sz="2400" baseline="-25000" dirty="0" smtClean="0">
                <a:cs typeface="Arial" panose="020B0604020202020204" pitchFamily="34" charset="0"/>
              </a:rPr>
              <a:t>4-x</a:t>
            </a:r>
            <a:r>
              <a:rPr lang="en-US" altLang="de-DE" sz="2400" dirty="0" smtClean="0">
                <a:cs typeface="Arial" panose="020B0604020202020204" pitchFamily="34" charset="0"/>
              </a:rPr>
              <a:t>Br</a:t>
            </a:r>
            <a:r>
              <a:rPr lang="en-US" altLang="de-DE" sz="2400" baseline="-25000" dirty="0" smtClean="0">
                <a:cs typeface="Arial" panose="020B0604020202020204" pitchFamily="34" charset="0"/>
              </a:rPr>
              <a:t>x</a:t>
            </a:r>
            <a:r>
              <a:rPr lang="en-US" altLang="de-DE" sz="2400" dirty="0" smtClean="0">
                <a:cs typeface="Arial" panose="020B0604020202020204" pitchFamily="34" charset="0"/>
              </a:rPr>
              <a:t> series for advanced measurements </a:t>
            </a:r>
            <a:r>
              <a:rPr lang="en-US" altLang="de-DE" sz="2400" smtClean="0">
                <a:cs typeface="Arial" panose="020B0604020202020204" pitchFamily="34" charset="0"/>
              </a:rPr>
              <a:t>and perform </a:t>
            </a:r>
            <a:r>
              <a:rPr lang="en-US" altLang="de-DE" sz="2400" dirty="0" smtClean="0">
                <a:cs typeface="Arial" panose="020B0604020202020204" pitchFamily="34" charset="0"/>
              </a:rPr>
              <a:t>susceptibility and specific-heat measurements of the other kagome materials.</a:t>
            </a:r>
            <a:endParaRPr lang="en-US" altLang="de-DE" sz="2400" dirty="0" smtClean="0">
              <a:cs typeface="Arial" panose="020B0604020202020204" pitchFamily="34" charset="0"/>
            </a:endParaRPr>
          </a:p>
          <a:p>
            <a:pPr marL="363538" indent="-363538">
              <a:spcBef>
                <a:spcPts val="1200"/>
              </a:spcBef>
              <a:spcAft>
                <a:spcPts val="600"/>
              </a:spcAft>
              <a:buClr>
                <a:srgbClr val="BE0027"/>
              </a:buClr>
              <a:buFont typeface="Wingdings" panose="05000000000000000000" pitchFamily="2" charset="2"/>
              <a:buChar char="§"/>
              <a:defRPr/>
            </a:pPr>
            <a:r>
              <a:rPr lang="en-US" altLang="de-DE" sz="2400" u="sng" dirty="0" smtClean="0">
                <a:cs typeface="Arial" panose="020B0604020202020204" pitchFamily="34" charset="0"/>
              </a:rPr>
              <a:t>Small equipment:</a:t>
            </a:r>
          </a:p>
          <a:p>
            <a:pPr marL="1028700" lvl="2" indent="-342900">
              <a:spcAft>
                <a:spcPts val="1200"/>
              </a:spcAft>
              <a:buFont typeface="Wingdings" pitchFamily="2" charset="2"/>
              <a:buChar char="à"/>
              <a:defRPr/>
            </a:pPr>
            <a:r>
              <a:rPr lang="en-US" altLang="de-DE" sz="2400" dirty="0" smtClean="0">
                <a:cs typeface="Arial" panose="020B0604020202020204" pitchFamily="34" charset="0"/>
              </a:rPr>
              <a:t>Large </a:t>
            </a:r>
            <a:r>
              <a:rPr lang="en-US" altLang="de-DE" sz="2400" dirty="0" smtClean="0">
                <a:cs typeface="Arial" panose="020B0604020202020204" pitchFamily="34" charset="0"/>
              </a:rPr>
              <a:t>bore VSM option for the PPMS, for magnetic characterization of large single crystals (&gt; 4 </a:t>
            </a:r>
            <a:r>
              <a:rPr lang="en-US" altLang="de-DE" sz="2400" dirty="0" smtClean="0">
                <a:cs typeface="Arial" panose="020B0604020202020204" pitchFamily="34" charset="0"/>
              </a:rPr>
              <a:t>mm)</a:t>
            </a:r>
          </a:p>
          <a:p>
            <a:pPr marL="1028700" lvl="2" indent="-342900">
              <a:spcAft>
                <a:spcPts val="1200"/>
              </a:spcAft>
              <a:buFont typeface="Wingdings" pitchFamily="2" charset="2"/>
              <a:buChar char="à"/>
              <a:defRPr/>
            </a:pPr>
            <a:r>
              <a:rPr lang="en-US" altLang="de-DE" sz="2400" dirty="0" smtClean="0">
                <a:cs typeface="Arial" panose="020B0604020202020204" pitchFamily="34" charset="0"/>
              </a:rPr>
              <a:t>Hydrothermal </a:t>
            </a:r>
            <a:r>
              <a:rPr lang="en-US" altLang="de-DE" sz="2400" dirty="0" smtClean="0">
                <a:cs typeface="Arial" panose="020B0604020202020204" pitchFamily="34" charset="0"/>
              </a:rPr>
              <a:t>autoclave for the F-based Kagome </a:t>
            </a:r>
            <a:r>
              <a:rPr lang="en-US" altLang="de-DE" sz="2400" dirty="0" smtClean="0">
                <a:cs typeface="Arial" panose="020B0604020202020204" pitchFamily="34" charset="0"/>
              </a:rPr>
              <a:t>systems</a:t>
            </a:r>
          </a:p>
          <a:p>
            <a:pPr marL="1028700" lvl="2" indent="-342900">
              <a:spcAft>
                <a:spcPts val="1200"/>
              </a:spcAft>
              <a:buFont typeface="Wingdings" pitchFamily="2" charset="2"/>
              <a:buChar char="à"/>
              <a:defRPr/>
            </a:pPr>
            <a:r>
              <a:rPr lang="en-US" altLang="de-DE" sz="2400" dirty="0" smtClean="0">
                <a:cs typeface="Arial" panose="020B0604020202020204" pitchFamily="34" charset="0"/>
              </a:rPr>
              <a:t>Box </a:t>
            </a:r>
            <a:r>
              <a:rPr lang="en-US" altLang="de-DE" sz="2400" dirty="0" smtClean="0">
                <a:cs typeface="Arial" panose="020B0604020202020204" pitchFamily="34" charset="0"/>
              </a:rPr>
              <a:t>furnace for the synthesis of the F-based Kagome </a:t>
            </a:r>
            <a:r>
              <a:rPr lang="en-US" altLang="de-DE" sz="2400" dirty="0" smtClean="0">
                <a:cs typeface="Arial" panose="020B0604020202020204" pitchFamily="34" charset="0"/>
              </a:rPr>
              <a:t>systems</a:t>
            </a:r>
            <a:endParaRPr lang="en-GB" altLang="de-DE" sz="2400" dirty="0" smtClean="0">
              <a:cs typeface="Arial" panose="020B0604020202020204" pitchFamily="34" charset="0"/>
            </a:endParaRPr>
          </a:p>
        </p:txBody>
      </p:sp>
      <p:sp>
        <p:nvSpPr>
          <p:cNvPr id="3108" name="Rectangle 49"/>
          <p:cNvSpPr>
            <a:spLocks noChangeArrowheads="1"/>
          </p:cNvSpPr>
          <p:nvPr/>
        </p:nvSpPr>
        <p:spPr bwMode="auto">
          <a:xfrm>
            <a:off x="17311688" y="18734088"/>
            <a:ext cx="1060291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14800">
              <a:spcBef>
                <a:spcPct val="20000"/>
              </a:spcBef>
              <a:buChar char="•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343275" indent="-1285875" defTabSz="4114800">
              <a:spcBef>
                <a:spcPct val="20000"/>
              </a:spcBef>
              <a:buChar char="–"/>
              <a:defRPr sz="1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143500" indent="-1028700" defTabSz="4114800">
              <a:spcBef>
                <a:spcPct val="20000"/>
              </a:spcBef>
              <a:buChar char="•"/>
              <a:defRPr sz="10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200900" indent="-1028700" defTabSz="411480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258300" indent="-1028700" defTabSz="411480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7155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01727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6299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10871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2400" dirty="0"/>
              <a:t>Temperature dependent powder x-ray diffraction for x = 0 and x = 0.3 around the structural phase transition. Refined crystal structure at low </a:t>
            </a:r>
            <a:r>
              <a:rPr lang="en-GB" altLang="de-DE" sz="2400" i="1" dirty="0"/>
              <a:t>T</a:t>
            </a:r>
            <a:r>
              <a:rPr lang="en-GB" altLang="de-DE" sz="2400" dirty="0"/>
              <a:t> is starting point for extended LDA calculations</a:t>
            </a:r>
            <a:r>
              <a:rPr lang="en-GB" altLang="de-DE" sz="2400" dirty="0" smtClean="0"/>
              <a:t>. For x = 0.1, the two leading couplings from the calculations are </a:t>
            </a:r>
            <a:r>
              <a:rPr lang="en-GB" altLang="de-DE" sz="2400" dirty="0" err="1" smtClean="0"/>
              <a:t>J</a:t>
            </a:r>
            <a:r>
              <a:rPr lang="en-GB" altLang="de-DE" sz="2400" baseline="-25000" dirty="0" err="1" smtClean="0"/>
              <a:t>intra</a:t>
            </a:r>
            <a:r>
              <a:rPr lang="en-GB" altLang="de-DE" sz="2400" dirty="0" smtClean="0"/>
              <a:t>  and </a:t>
            </a:r>
            <a:r>
              <a:rPr lang="en-GB" altLang="de-DE" sz="2400" dirty="0" err="1" smtClean="0"/>
              <a:t>J</a:t>
            </a:r>
            <a:r>
              <a:rPr lang="en-GB" altLang="de-DE" sz="2400" baseline="-25000" dirty="0" err="1" smtClean="0"/>
              <a:t>inter</a:t>
            </a:r>
            <a:r>
              <a:rPr lang="en-GB" altLang="de-DE" sz="2400" dirty="0" smtClean="0"/>
              <a:t> </a:t>
            </a:r>
            <a:r>
              <a:rPr lang="en-GB" altLang="de-DE" sz="2400" dirty="0"/>
              <a:t>with </a:t>
            </a:r>
            <a:r>
              <a:rPr lang="en-GB" altLang="de-DE" sz="2400" dirty="0" err="1"/>
              <a:t>J</a:t>
            </a:r>
            <a:r>
              <a:rPr lang="en-GB" altLang="de-DE" sz="2400" baseline="-25000" dirty="0" err="1"/>
              <a:t>inter</a:t>
            </a:r>
            <a:r>
              <a:rPr lang="en-GB" altLang="de-DE" sz="2400" baseline="-25000" dirty="0"/>
              <a:t> </a:t>
            </a:r>
            <a:r>
              <a:rPr lang="en-GB" altLang="de-DE" sz="2400" dirty="0" smtClean="0"/>
              <a:t>/</a:t>
            </a:r>
            <a:r>
              <a:rPr lang="en-GB" altLang="de-DE" sz="2400" dirty="0" err="1" smtClean="0"/>
              <a:t>J</a:t>
            </a:r>
            <a:r>
              <a:rPr lang="en-GB" altLang="de-DE" sz="2400" baseline="-25000" dirty="0" err="1" smtClean="0"/>
              <a:t>intra</a:t>
            </a:r>
            <a:r>
              <a:rPr lang="en-GB" altLang="de-DE" sz="2400" baseline="-25000" dirty="0" smtClean="0"/>
              <a:t> </a:t>
            </a:r>
            <a:r>
              <a:rPr lang="en-GB" altLang="de-DE" sz="2400" dirty="0" smtClean="0"/>
              <a:t>= 0.14.</a:t>
            </a:r>
            <a:endParaRPr lang="en-GB" altLang="de-DE" sz="2400" dirty="0"/>
          </a:p>
        </p:txBody>
      </p:sp>
      <p:sp>
        <p:nvSpPr>
          <p:cNvPr id="3121" name="Text Box 79"/>
          <p:cNvSpPr txBox="1">
            <a:spLocks noChangeArrowheads="1"/>
          </p:cNvSpPr>
          <p:nvPr/>
        </p:nvSpPr>
        <p:spPr bwMode="auto">
          <a:xfrm>
            <a:off x="2093913" y="36987163"/>
            <a:ext cx="4678362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428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BDFF"/>
                  </a:outerShdw>
                </a:effectLst>
              </a14:hiddenEffects>
            </a:ext>
          </a:extLst>
        </p:spPr>
        <p:txBody>
          <a:bodyPr/>
          <a:lstStyle>
            <a:lvl1pPr defTabSz="4114800">
              <a:spcBef>
                <a:spcPct val="20000"/>
              </a:spcBef>
              <a:buChar char="•"/>
              <a:defRPr sz="14400">
                <a:solidFill>
                  <a:schemeClr val="tx1"/>
                </a:solidFill>
                <a:latin typeface="Arial" pitchFamily="34" charset="0"/>
              </a:defRPr>
            </a:lvl1pPr>
            <a:lvl2pPr marL="3343275" indent="-1285875" defTabSz="4114800">
              <a:spcBef>
                <a:spcPct val="20000"/>
              </a:spcBef>
              <a:buChar char="–"/>
              <a:defRPr sz="12600">
                <a:solidFill>
                  <a:schemeClr val="tx1"/>
                </a:solidFill>
                <a:latin typeface="Arial" pitchFamily="34" charset="0"/>
              </a:defRPr>
            </a:lvl2pPr>
            <a:lvl3pPr marL="5143500" indent="-1028700" defTabSz="4114800">
              <a:spcBef>
                <a:spcPct val="20000"/>
              </a:spcBef>
              <a:buChar char="•"/>
              <a:defRPr sz="10800">
                <a:solidFill>
                  <a:schemeClr val="tx1"/>
                </a:solidFill>
                <a:latin typeface="Arial" pitchFamily="34" charset="0"/>
              </a:defRPr>
            </a:lvl3pPr>
            <a:lvl4pPr marL="7200900" indent="-1028700" defTabSz="411480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pitchFamily="34" charset="0"/>
              </a:defRPr>
            </a:lvl4pPr>
            <a:lvl5pPr marL="9258300" indent="-1028700" defTabSz="411480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Arial" pitchFamily="34" charset="0"/>
              </a:defRPr>
            </a:lvl5pPr>
            <a:lvl6pPr marL="97155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itchFamily="34" charset="0"/>
              </a:defRPr>
            </a:lvl6pPr>
            <a:lvl7pPr marL="101727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itchFamily="34" charset="0"/>
              </a:defRPr>
            </a:lvl7pPr>
            <a:lvl8pPr marL="106299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itchFamily="34" charset="0"/>
              </a:defRPr>
            </a:lvl8pPr>
            <a:lvl9pPr marL="110871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GB" altLang="de-DE" sz="2400" dirty="0" smtClean="0">
                <a:solidFill>
                  <a:srgbClr val="000000"/>
                </a:solidFill>
              </a:rPr>
              <a:t>Sr</a:t>
            </a:r>
            <a:r>
              <a:rPr lang="en-GB" altLang="de-DE" sz="2400" baseline="-25000" dirty="0" smtClean="0"/>
              <a:t>0.1</a:t>
            </a:r>
            <a:r>
              <a:rPr lang="en-GB" altLang="de-DE" sz="2400" dirty="0" smtClean="0">
                <a:solidFill>
                  <a:srgbClr val="000000"/>
                </a:solidFill>
              </a:rPr>
              <a:t>Ba</a:t>
            </a:r>
            <a:r>
              <a:rPr lang="en-GB" altLang="de-DE" sz="2400" baseline="-25000" dirty="0" smtClean="0"/>
              <a:t>0.9</a:t>
            </a:r>
            <a:r>
              <a:rPr lang="en-GB" altLang="de-DE" sz="2400" dirty="0" smtClean="0">
                <a:solidFill>
                  <a:srgbClr val="000000"/>
                </a:solidFill>
              </a:rPr>
              <a:t>CuSi</a:t>
            </a:r>
            <a:r>
              <a:rPr lang="en-GB" altLang="de-DE" sz="2400" baseline="-25000" dirty="0" smtClean="0"/>
              <a:t>2</a:t>
            </a:r>
            <a:r>
              <a:rPr lang="en-GB" altLang="de-DE" sz="2400" dirty="0" smtClean="0">
                <a:solidFill>
                  <a:srgbClr val="000000"/>
                </a:solidFill>
              </a:rPr>
              <a:t>O</a:t>
            </a:r>
            <a:r>
              <a:rPr lang="en-GB" altLang="de-DE" sz="2400" baseline="-25000" dirty="0" smtClean="0"/>
              <a:t>6</a:t>
            </a:r>
            <a:r>
              <a:rPr lang="en-GB" altLang="de-DE" sz="2400" dirty="0" smtClean="0"/>
              <a:t> c</a:t>
            </a:r>
            <a:r>
              <a:rPr lang="en-GB" altLang="de-DE" sz="2400" dirty="0" smtClean="0">
                <a:solidFill>
                  <a:srgbClr val="000000"/>
                </a:solidFill>
              </a:rPr>
              <a:t>rystal growth:</a:t>
            </a:r>
            <a:endParaRPr lang="en-GB" altLang="de-DE" sz="2400" dirty="0" smtClean="0"/>
          </a:p>
          <a:p>
            <a:pPr marL="457200" indent="-457200" eaLnBrk="1" hangingPunct="1">
              <a:spcBef>
                <a:spcPct val="0"/>
              </a:spcBef>
              <a:spcAft>
                <a:spcPts val="600"/>
              </a:spcAft>
              <a:buFontTx/>
              <a:buAutoNum type="alphaLcParenR"/>
              <a:defRPr/>
            </a:pPr>
            <a:r>
              <a:rPr lang="en-GB" altLang="de-DE" sz="2400" dirty="0" smtClean="0"/>
              <a:t>As grown crystals in Pt-boat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600"/>
              </a:spcAft>
              <a:buFontTx/>
              <a:buAutoNum type="alphaLcParenR"/>
              <a:defRPr/>
            </a:pPr>
            <a:r>
              <a:rPr lang="en-GB" altLang="de-DE" sz="2400" dirty="0" smtClean="0"/>
              <a:t>Selected single crystal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600"/>
              </a:spcAft>
              <a:buFontTx/>
              <a:buAutoNum type="alphaLcParenR"/>
              <a:defRPr/>
            </a:pPr>
            <a:r>
              <a:rPr lang="en-GB" altLang="de-DE" sz="2400" dirty="0" smtClean="0"/>
              <a:t>Laue-diffraction pattern of a single crystal along c</a:t>
            </a:r>
            <a:endParaRPr lang="en-GB" altLang="de-DE" sz="2800" dirty="0" smtClean="0"/>
          </a:p>
        </p:txBody>
      </p:sp>
      <p:sp>
        <p:nvSpPr>
          <p:cNvPr id="3110" name="Rectangle 49"/>
          <p:cNvSpPr>
            <a:spLocks noChangeArrowheads="1"/>
          </p:cNvSpPr>
          <p:nvPr/>
        </p:nvSpPr>
        <p:spPr bwMode="auto">
          <a:xfrm>
            <a:off x="2178050" y="31305500"/>
            <a:ext cx="111696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14800">
              <a:spcBef>
                <a:spcPct val="20000"/>
              </a:spcBef>
              <a:buChar char="•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343275" indent="-1285875" defTabSz="4114800">
              <a:spcBef>
                <a:spcPct val="20000"/>
              </a:spcBef>
              <a:buChar char="–"/>
              <a:defRPr sz="1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143500" indent="-1028700" defTabSz="4114800">
              <a:spcBef>
                <a:spcPct val="20000"/>
              </a:spcBef>
              <a:buChar char="•"/>
              <a:defRPr sz="10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200900" indent="-1028700" defTabSz="411480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258300" indent="-1028700" defTabSz="411480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7155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01727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6299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10871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2400"/>
              <a:t>a) Single crystal of BaCuSi</a:t>
            </a:r>
            <a:r>
              <a:rPr lang="en-GB" altLang="de-DE" sz="2400" baseline="-25000"/>
              <a:t>2</a:t>
            </a:r>
            <a:r>
              <a:rPr lang="en-GB" altLang="de-DE" sz="2400"/>
              <a:t>O</a:t>
            </a:r>
            <a:r>
              <a:rPr lang="en-GB" altLang="de-DE" sz="2400" baseline="-25000"/>
              <a:t>6</a:t>
            </a:r>
            <a:r>
              <a:rPr lang="en-GB" altLang="de-DE" sz="2400"/>
              <a:t> b) Conoscopic image and c) Laue-diffraction reveal the typical layered growth along the crystallographic c-direction</a:t>
            </a:r>
          </a:p>
        </p:txBody>
      </p:sp>
      <p:sp>
        <p:nvSpPr>
          <p:cNvPr id="3111" name="Rectangle 17"/>
          <p:cNvSpPr>
            <a:spLocks noChangeArrowheads="1"/>
          </p:cNvSpPr>
          <p:nvPr/>
        </p:nvSpPr>
        <p:spPr bwMode="auto">
          <a:xfrm>
            <a:off x="28052713" y="33027938"/>
            <a:ext cx="781050" cy="627062"/>
          </a:xfrm>
          <a:prstGeom prst="rect">
            <a:avLst/>
          </a:prstGeom>
          <a:solidFill>
            <a:srgbClr val="BE002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400" b="1">
                <a:solidFill>
                  <a:schemeClr val="bg1"/>
                </a:solidFill>
                <a:ea typeface="ＭＳ Ｐゴシック" panose="020B0600070205080204" pitchFamily="34" charset="-128"/>
              </a:rPr>
              <a:t>B13</a:t>
            </a:r>
            <a:r>
              <a:rPr lang="de-DE" altLang="de-DE" sz="2400" b="1" baseline="-25000">
                <a:solidFill>
                  <a:schemeClr val="bg1"/>
                </a:solidFill>
                <a:ea typeface="ＭＳ Ｐゴシック" panose="020B0600070205080204" pitchFamily="34" charset="-128"/>
              </a:rPr>
              <a:t>N</a:t>
            </a:r>
          </a:p>
        </p:txBody>
      </p:sp>
      <p:pic>
        <p:nvPicPr>
          <p:cNvPr id="3113" name="Grafik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14406563"/>
            <a:ext cx="9971087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14" name="Gruppieren 52"/>
          <p:cNvGrpSpPr>
            <a:grpSpLocks noChangeAspect="1"/>
          </p:cNvGrpSpPr>
          <p:nvPr/>
        </p:nvGrpSpPr>
        <p:grpSpPr bwMode="auto">
          <a:xfrm>
            <a:off x="1301750" y="15571788"/>
            <a:ext cx="1025525" cy="1800225"/>
            <a:chOff x="720000" y="900000"/>
            <a:chExt cx="2111316" cy="3703671"/>
          </a:xfrm>
        </p:grpSpPr>
        <p:cxnSp>
          <p:nvCxnSpPr>
            <p:cNvPr id="3149" name="Gerade Verbindung 53"/>
            <p:cNvCxnSpPr>
              <a:cxnSpLocks noChangeShapeType="1"/>
            </p:cNvCxnSpPr>
            <p:nvPr/>
          </p:nvCxnSpPr>
          <p:spPr bwMode="auto">
            <a:xfrm flipH="1" flipV="1">
              <a:off x="1600150" y="2263464"/>
              <a:ext cx="900000" cy="455154"/>
            </a:xfrm>
            <a:prstGeom prst="line">
              <a:avLst/>
            </a:prstGeom>
            <a:noFill/>
            <a:ln w="25400" algn="ctr">
              <a:solidFill>
                <a:schemeClr val="tx1">
                  <a:alpha val="56078"/>
                </a:schemeClr>
              </a:solidFill>
              <a:prstDash val="sysDash"/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150" name="Grafik 5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338" y="3253443"/>
              <a:ext cx="563023" cy="547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151" name="Gerade Verbindung 55"/>
            <p:cNvCxnSpPr>
              <a:cxnSpLocks noChangeShapeType="1"/>
            </p:cNvCxnSpPr>
            <p:nvPr/>
          </p:nvCxnSpPr>
          <p:spPr bwMode="auto">
            <a:xfrm>
              <a:off x="1060150" y="2169761"/>
              <a:ext cx="0" cy="124583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152" name="Grafik 5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917" y="1704599"/>
              <a:ext cx="563023" cy="547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53" name="Grafik 5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338" y="3793443"/>
              <a:ext cx="563023" cy="547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154" name="Gerade Verbindung 58"/>
            <p:cNvCxnSpPr>
              <a:cxnSpLocks noChangeShapeType="1"/>
            </p:cNvCxnSpPr>
            <p:nvPr/>
          </p:nvCxnSpPr>
          <p:spPr bwMode="auto">
            <a:xfrm>
              <a:off x="1960150" y="2709761"/>
              <a:ext cx="0" cy="124583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155" name="Grafik 5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0917" y="2244599"/>
              <a:ext cx="563023" cy="547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56" name="Grafik 6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620000" y="3492168"/>
              <a:ext cx="540000" cy="1111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57" name="Grafik 6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1316" y="1980000"/>
              <a:ext cx="540000" cy="1111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58" name="Grafik 6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338" y="3253443"/>
              <a:ext cx="563023" cy="547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159" name="Gerade Verbindung 63"/>
            <p:cNvCxnSpPr>
              <a:cxnSpLocks noChangeShapeType="1"/>
            </p:cNvCxnSpPr>
            <p:nvPr/>
          </p:nvCxnSpPr>
          <p:spPr bwMode="auto">
            <a:xfrm>
              <a:off x="2500150" y="2169761"/>
              <a:ext cx="0" cy="124583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160" name="Grafik 6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0917" y="1704599"/>
              <a:ext cx="563023" cy="547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61" name="Grafik 6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160000" y="2952168"/>
              <a:ext cx="540000" cy="1111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62" name="Grafik 6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1316" y="1440000"/>
              <a:ext cx="540000" cy="1111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63" name="Grafik 6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338" y="2713443"/>
              <a:ext cx="563023" cy="547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164" name="Gerade Verbindung 68"/>
            <p:cNvCxnSpPr>
              <a:cxnSpLocks noChangeShapeType="1"/>
            </p:cNvCxnSpPr>
            <p:nvPr/>
          </p:nvCxnSpPr>
          <p:spPr bwMode="auto">
            <a:xfrm>
              <a:off x="1600150" y="1629761"/>
              <a:ext cx="0" cy="124583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165" name="Grafik 6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0917" y="1164599"/>
              <a:ext cx="563023" cy="547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66" name="Grafik 7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1316" y="900000"/>
              <a:ext cx="540000" cy="1111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167" name="Gerade Verbindung 71"/>
            <p:cNvCxnSpPr>
              <a:cxnSpLocks noChangeShapeType="1"/>
            </p:cNvCxnSpPr>
            <p:nvPr/>
          </p:nvCxnSpPr>
          <p:spPr bwMode="auto">
            <a:xfrm flipH="1">
              <a:off x="1062011" y="2239052"/>
              <a:ext cx="540000" cy="541876"/>
            </a:xfrm>
            <a:prstGeom prst="line">
              <a:avLst/>
            </a:prstGeom>
            <a:noFill/>
            <a:ln w="25400" algn="ctr">
              <a:solidFill>
                <a:schemeClr val="tx1">
                  <a:alpha val="56078"/>
                </a:schemeClr>
              </a:solidFill>
              <a:prstDash val="sysDash"/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68" name="Gerade Verbindung 72"/>
            <p:cNvCxnSpPr>
              <a:cxnSpLocks noChangeShapeType="1"/>
            </p:cNvCxnSpPr>
            <p:nvPr/>
          </p:nvCxnSpPr>
          <p:spPr bwMode="auto">
            <a:xfrm flipH="1">
              <a:off x="1972378" y="2718618"/>
              <a:ext cx="540000" cy="541876"/>
            </a:xfrm>
            <a:prstGeom prst="line">
              <a:avLst/>
            </a:prstGeom>
            <a:noFill/>
            <a:ln w="25400" algn="ctr">
              <a:solidFill>
                <a:schemeClr val="tx1">
                  <a:alpha val="56078"/>
                </a:schemeClr>
              </a:solidFill>
              <a:prstDash val="sysDash"/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169" name="Grafik 7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260000" y="2412168"/>
              <a:ext cx="540000" cy="1111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0" name="Grafik 7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20000" y="2952168"/>
              <a:ext cx="540000" cy="1111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1" name="Grafik 7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316" y="1440000"/>
              <a:ext cx="540000" cy="1111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172" name="Gerade Verbindung 76"/>
            <p:cNvCxnSpPr>
              <a:cxnSpLocks noChangeShapeType="1"/>
            </p:cNvCxnSpPr>
            <p:nvPr/>
          </p:nvCxnSpPr>
          <p:spPr bwMode="auto">
            <a:xfrm flipH="1" flipV="1">
              <a:off x="1060150" y="2775952"/>
              <a:ext cx="912228" cy="484542"/>
            </a:xfrm>
            <a:prstGeom prst="line">
              <a:avLst/>
            </a:prstGeom>
            <a:noFill/>
            <a:ln w="25400" algn="ctr">
              <a:solidFill>
                <a:schemeClr val="tx1">
                  <a:alpha val="56078"/>
                </a:schemeClr>
              </a:solidFill>
              <a:prstDash val="sysDash"/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115" name="Text Box 93"/>
          <p:cNvSpPr txBox="1">
            <a:spLocks noChangeArrowheads="1"/>
          </p:cNvSpPr>
          <p:nvPr/>
        </p:nvSpPr>
        <p:spPr bwMode="auto">
          <a:xfrm>
            <a:off x="7785100" y="9564688"/>
            <a:ext cx="6362700" cy="524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GB" altLang="de-DE" sz="2400" dirty="0"/>
              <a:t>The Han Purple pigment BaCuSi</a:t>
            </a:r>
            <a:r>
              <a:rPr lang="en-GB" altLang="de-DE" sz="2400" baseline="-25000" dirty="0"/>
              <a:t>2</a:t>
            </a:r>
            <a:r>
              <a:rPr lang="en-GB" altLang="de-DE" sz="2400" dirty="0"/>
              <a:t>O</a:t>
            </a:r>
            <a:r>
              <a:rPr lang="en-GB" altLang="de-DE" sz="2400" baseline="-25000" dirty="0"/>
              <a:t>6</a:t>
            </a:r>
            <a:r>
              <a:rPr lang="en-GB" altLang="de-DE" sz="2400" dirty="0"/>
              <a:t> reveals a Bose-Einstein condensate (BEC) of </a:t>
            </a:r>
            <a:r>
              <a:rPr lang="en-GB" altLang="de-DE" sz="2400" dirty="0" err="1"/>
              <a:t>triplons</a:t>
            </a:r>
            <a:r>
              <a:rPr lang="en-GB" altLang="de-DE" sz="2400" dirty="0"/>
              <a:t> above </a:t>
            </a:r>
            <a:r>
              <a:rPr lang="en-GB" altLang="de-DE" sz="2400" i="1" dirty="0"/>
              <a:t>H</a:t>
            </a:r>
            <a:r>
              <a:rPr lang="en-GB" altLang="de-DE" sz="2400" baseline="-25000" dirty="0"/>
              <a:t>c1 </a:t>
            </a:r>
            <a:r>
              <a:rPr lang="en-GB" altLang="de-DE" sz="2400" dirty="0"/>
              <a:t>= 23.5 T and a dimensional crossover at low temperatures from 3D to 2D at </a:t>
            </a:r>
            <a:r>
              <a:rPr lang="en-GB" altLang="de-DE" sz="2400" dirty="0" smtClean="0"/>
              <a:t>the quantum critical point at </a:t>
            </a:r>
            <a:r>
              <a:rPr lang="en-GB" altLang="de-DE" sz="2400" i="1" dirty="0" smtClean="0"/>
              <a:t>H</a:t>
            </a:r>
            <a:r>
              <a:rPr lang="en-GB" altLang="de-DE" sz="2400" baseline="-25000" dirty="0" smtClean="0"/>
              <a:t>c1</a:t>
            </a:r>
            <a:r>
              <a:rPr lang="en-GB" altLang="de-DE" sz="2400" dirty="0"/>
              <a:t>.</a:t>
            </a:r>
          </a:p>
          <a:p>
            <a:pPr algn="just" eaLnBrk="1" hangingPunct="1">
              <a:spcBef>
                <a:spcPts val="600"/>
              </a:spcBef>
            </a:pPr>
            <a:r>
              <a:rPr lang="en-GB" altLang="de-DE" sz="2000" dirty="0"/>
              <a:t>M. Jaime </a:t>
            </a:r>
            <a:r>
              <a:rPr lang="en-GB" altLang="de-DE" sz="2000" i="1" dirty="0"/>
              <a:t>et al</a:t>
            </a:r>
            <a:r>
              <a:rPr lang="en-GB" altLang="de-DE" sz="2000" dirty="0"/>
              <a:t>., Phys. Rev. Lett. </a:t>
            </a:r>
            <a:r>
              <a:rPr lang="en-GB" altLang="de-DE" sz="2000" b="1" dirty="0"/>
              <a:t>93</a:t>
            </a:r>
            <a:r>
              <a:rPr lang="en-GB" altLang="de-DE" sz="2000" dirty="0"/>
              <a:t>, 087203 (2004)</a:t>
            </a:r>
          </a:p>
          <a:p>
            <a:pPr algn="just" eaLnBrk="1" hangingPunct="1">
              <a:spcBef>
                <a:spcPts val="600"/>
              </a:spcBef>
            </a:pPr>
            <a:r>
              <a:rPr lang="en-GB" altLang="de-DE" sz="2000" dirty="0"/>
              <a:t>S. Sebastian </a:t>
            </a:r>
            <a:r>
              <a:rPr lang="en-GB" altLang="de-DE" sz="2000" i="1" dirty="0"/>
              <a:t>et al</a:t>
            </a:r>
            <a:r>
              <a:rPr lang="en-GB" altLang="de-DE" sz="2000" dirty="0"/>
              <a:t>., Nature </a:t>
            </a:r>
            <a:r>
              <a:rPr lang="en-GB" altLang="de-DE" sz="2000" b="1" dirty="0"/>
              <a:t>441</a:t>
            </a:r>
            <a:r>
              <a:rPr lang="en-GB" altLang="de-DE" sz="2000" dirty="0"/>
              <a:t>, 617 (2006)</a:t>
            </a:r>
          </a:p>
          <a:p>
            <a:pPr algn="just" eaLnBrk="1" hangingPunct="1"/>
            <a:endParaRPr lang="en-GB" altLang="de-DE" sz="2000" dirty="0"/>
          </a:p>
          <a:p>
            <a:pPr algn="just" eaLnBrk="1" hangingPunct="1"/>
            <a:r>
              <a:rPr lang="en-GB" altLang="de-DE" sz="2400" dirty="0"/>
              <a:t>The tetragonal crystal structure at room temperature, symmetry group </a:t>
            </a:r>
            <a:r>
              <a:rPr lang="en-GB" altLang="de-DE" sz="2400" i="1" dirty="0"/>
              <a:t>I</a:t>
            </a:r>
            <a:r>
              <a:rPr lang="en-GB" altLang="de-DE" sz="2400" dirty="0"/>
              <a:t>4</a:t>
            </a:r>
            <a:r>
              <a:rPr lang="en-GB" altLang="de-DE" sz="2400" baseline="-25000" dirty="0"/>
              <a:t>1</a:t>
            </a:r>
            <a:r>
              <a:rPr lang="en-GB" altLang="de-DE" sz="2400" dirty="0"/>
              <a:t>/</a:t>
            </a:r>
            <a:r>
              <a:rPr lang="en-GB" altLang="de-DE" sz="2400" i="1" dirty="0" err="1"/>
              <a:t>acd</a:t>
            </a:r>
            <a:r>
              <a:rPr lang="en-GB" altLang="de-DE" sz="2400" dirty="0"/>
              <a:t> s changed below 100 K to the orthorhombic </a:t>
            </a:r>
            <a:r>
              <a:rPr lang="en-GB" altLang="de-DE" sz="2400" i="1" dirty="0" err="1"/>
              <a:t>Ibam</a:t>
            </a:r>
            <a:r>
              <a:rPr lang="en-GB" altLang="de-DE" sz="2400" dirty="0"/>
              <a:t>, leading to two different type of adjacent Cu-dimers in the low-temperature phase.</a:t>
            </a:r>
          </a:p>
          <a:p>
            <a:pPr algn="just" eaLnBrk="1" hangingPunct="1">
              <a:spcBef>
                <a:spcPts val="600"/>
              </a:spcBef>
            </a:pPr>
            <a:r>
              <a:rPr lang="en-GB" altLang="de-DE" sz="2000" dirty="0"/>
              <a:t>D. Sheptyakov </a:t>
            </a:r>
            <a:r>
              <a:rPr lang="en-GB" altLang="de-DE" sz="2000" i="1" dirty="0"/>
              <a:t>et al</a:t>
            </a:r>
            <a:r>
              <a:rPr lang="en-GB" altLang="de-DE" sz="2000" dirty="0"/>
              <a:t>., Phys. Rev. B </a:t>
            </a:r>
            <a:r>
              <a:rPr lang="en-GB" altLang="de-DE" sz="2000" b="1" dirty="0"/>
              <a:t>86</a:t>
            </a:r>
            <a:r>
              <a:rPr lang="en-GB" altLang="de-DE" sz="2000" dirty="0"/>
              <a:t>, 014433 (2012)</a:t>
            </a:r>
            <a:endParaRPr lang="en-GB" altLang="de-DE" sz="2400" dirty="0"/>
          </a:p>
        </p:txBody>
      </p:sp>
      <p:sp>
        <p:nvSpPr>
          <p:cNvPr id="3116" name="Rectangle 15"/>
          <p:cNvSpPr>
            <a:spLocks noChangeArrowheads="1"/>
          </p:cNvSpPr>
          <p:nvPr/>
        </p:nvSpPr>
        <p:spPr bwMode="auto">
          <a:xfrm>
            <a:off x="12152313" y="16338550"/>
            <a:ext cx="468312" cy="395288"/>
          </a:xfrm>
          <a:prstGeom prst="rect">
            <a:avLst/>
          </a:prstGeom>
          <a:solidFill>
            <a:srgbClr val="BE002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  <a:cs typeface="Arial" panose="020B0604020202020204" pitchFamily="34" charset="0"/>
              </a:rPr>
              <a:t>A3</a:t>
            </a:r>
          </a:p>
        </p:txBody>
      </p:sp>
      <p:sp>
        <p:nvSpPr>
          <p:cNvPr id="2" name="Rectangle 30"/>
          <p:cNvSpPr>
            <a:spLocks noChangeArrowheads="1"/>
          </p:cNvSpPr>
          <p:nvPr/>
        </p:nvSpPr>
        <p:spPr bwMode="auto">
          <a:xfrm>
            <a:off x="12649200" y="16338550"/>
            <a:ext cx="468313" cy="395288"/>
          </a:xfrm>
          <a:prstGeom prst="rect">
            <a:avLst/>
          </a:prstGeom>
          <a:solidFill>
            <a:srgbClr val="BE002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  <a:cs typeface="Arial" panose="020B0604020202020204" pitchFamily="34" charset="0"/>
              </a:rPr>
              <a:t>A5</a:t>
            </a:r>
          </a:p>
        </p:txBody>
      </p:sp>
      <p:sp>
        <p:nvSpPr>
          <p:cNvPr id="3118" name="Rectangle 32"/>
          <p:cNvSpPr>
            <a:spLocks noChangeArrowheads="1"/>
          </p:cNvSpPr>
          <p:nvPr/>
        </p:nvSpPr>
        <p:spPr bwMode="auto">
          <a:xfrm>
            <a:off x="13160375" y="16338550"/>
            <a:ext cx="468313" cy="395288"/>
          </a:xfrm>
          <a:prstGeom prst="rect">
            <a:avLst/>
          </a:prstGeom>
          <a:solidFill>
            <a:srgbClr val="BE002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  <a:cs typeface="Arial" panose="020B0604020202020204" pitchFamily="34" charset="0"/>
              </a:rPr>
              <a:t>A7</a:t>
            </a:r>
          </a:p>
        </p:txBody>
      </p:sp>
      <p:sp>
        <p:nvSpPr>
          <p:cNvPr id="3119" name="Rectangle 33"/>
          <p:cNvSpPr>
            <a:spLocks noChangeArrowheads="1"/>
          </p:cNvSpPr>
          <p:nvPr/>
        </p:nvSpPr>
        <p:spPr bwMode="auto">
          <a:xfrm>
            <a:off x="13679488" y="16343313"/>
            <a:ext cx="468312" cy="395287"/>
          </a:xfrm>
          <a:prstGeom prst="rect">
            <a:avLst/>
          </a:prstGeom>
          <a:solidFill>
            <a:srgbClr val="BE002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  <a:cs typeface="Arial" panose="020B0604020202020204" pitchFamily="34" charset="0"/>
              </a:rPr>
              <a:t>A8</a:t>
            </a:r>
          </a:p>
        </p:txBody>
      </p:sp>
      <p:sp>
        <p:nvSpPr>
          <p:cNvPr id="3120" name="Rectangle 34"/>
          <p:cNvSpPr>
            <a:spLocks noChangeArrowheads="1"/>
          </p:cNvSpPr>
          <p:nvPr/>
        </p:nvSpPr>
        <p:spPr bwMode="auto">
          <a:xfrm>
            <a:off x="12152313" y="16829088"/>
            <a:ext cx="468312" cy="396875"/>
          </a:xfrm>
          <a:prstGeom prst="rect">
            <a:avLst/>
          </a:prstGeom>
          <a:solidFill>
            <a:srgbClr val="BE002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  <a:cs typeface="Arial" panose="020B0604020202020204" pitchFamily="34" charset="0"/>
              </a:rPr>
              <a:t>A9</a:t>
            </a:r>
          </a:p>
        </p:txBody>
      </p:sp>
      <p:sp>
        <p:nvSpPr>
          <p:cNvPr id="3" name="Rectangle 37"/>
          <p:cNvSpPr>
            <a:spLocks noChangeArrowheads="1"/>
          </p:cNvSpPr>
          <p:nvPr/>
        </p:nvSpPr>
        <p:spPr bwMode="auto">
          <a:xfrm>
            <a:off x="12152313" y="17335500"/>
            <a:ext cx="468312" cy="395288"/>
          </a:xfrm>
          <a:prstGeom prst="rect">
            <a:avLst/>
          </a:prstGeom>
          <a:solidFill>
            <a:srgbClr val="BE002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  <a:cs typeface="Arial" panose="020B0604020202020204" pitchFamily="34" charset="0"/>
              </a:rPr>
              <a:t>B1</a:t>
            </a:r>
          </a:p>
        </p:txBody>
      </p:sp>
      <p:sp>
        <p:nvSpPr>
          <p:cNvPr id="3122" name="Rectangle 38"/>
          <p:cNvSpPr>
            <a:spLocks noChangeArrowheads="1"/>
          </p:cNvSpPr>
          <p:nvPr/>
        </p:nvSpPr>
        <p:spPr bwMode="auto">
          <a:xfrm>
            <a:off x="12649200" y="17335500"/>
            <a:ext cx="468313" cy="395288"/>
          </a:xfrm>
          <a:prstGeom prst="rect">
            <a:avLst/>
          </a:prstGeom>
          <a:solidFill>
            <a:srgbClr val="BE002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  <a:cs typeface="Arial" panose="020B0604020202020204" pitchFamily="34" charset="0"/>
              </a:rPr>
              <a:t>B2</a:t>
            </a:r>
          </a:p>
        </p:txBody>
      </p:sp>
      <p:sp>
        <p:nvSpPr>
          <p:cNvPr id="3123" name="Rectangle 41"/>
          <p:cNvSpPr>
            <a:spLocks noChangeArrowheads="1"/>
          </p:cNvSpPr>
          <p:nvPr/>
        </p:nvSpPr>
        <p:spPr bwMode="auto">
          <a:xfrm>
            <a:off x="13163550" y="17333913"/>
            <a:ext cx="468313" cy="395287"/>
          </a:xfrm>
          <a:prstGeom prst="rect">
            <a:avLst/>
          </a:prstGeom>
          <a:solidFill>
            <a:srgbClr val="BE002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  <a:cs typeface="Arial" panose="020B0604020202020204" pitchFamily="34" charset="0"/>
              </a:rPr>
              <a:t>B5</a:t>
            </a:r>
          </a:p>
        </p:txBody>
      </p:sp>
      <p:sp>
        <p:nvSpPr>
          <p:cNvPr id="3124" name="Rectangle 47"/>
          <p:cNvSpPr>
            <a:spLocks noChangeArrowheads="1"/>
          </p:cNvSpPr>
          <p:nvPr/>
        </p:nvSpPr>
        <p:spPr bwMode="auto">
          <a:xfrm>
            <a:off x="13304838" y="16829088"/>
            <a:ext cx="611187" cy="396875"/>
          </a:xfrm>
          <a:prstGeom prst="rect">
            <a:avLst/>
          </a:prstGeom>
          <a:solidFill>
            <a:srgbClr val="BE002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  <a:cs typeface="Arial" panose="020B0604020202020204" pitchFamily="34" charset="0"/>
              </a:rPr>
              <a:t>A12</a:t>
            </a:r>
          </a:p>
        </p:txBody>
      </p:sp>
      <p:sp>
        <p:nvSpPr>
          <p:cNvPr id="3125" name="Rectangle 47"/>
          <p:cNvSpPr>
            <a:spLocks noChangeArrowheads="1"/>
          </p:cNvSpPr>
          <p:nvPr/>
        </p:nvSpPr>
        <p:spPr bwMode="auto">
          <a:xfrm>
            <a:off x="12649200" y="16830675"/>
            <a:ext cx="611188" cy="395288"/>
          </a:xfrm>
          <a:prstGeom prst="rect">
            <a:avLst/>
          </a:prstGeom>
          <a:solidFill>
            <a:srgbClr val="BE002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  <a:cs typeface="Arial" panose="020B0604020202020204" pitchFamily="34" charset="0"/>
              </a:rPr>
              <a:t>A10</a:t>
            </a:r>
          </a:p>
        </p:txBody>
      </p:sp>
      <p:sp>
        <p:nvSpPr>
          <p:cNvPr id="3126" name="Text Box 93"/>
          <p:cNvSpPr txBox="1">
            <a:spLocks noChangeArrowheads="1"/>
          </p:cNvSpPr>
          <p:nvPr/>
        </p:nvSpPr>
        <p:spPr bwMode="auto">
          <a:xfrm>
            <a:off x="12003088" y="15819438"/>
            <a:ext cx="25828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GB" altLang="de-DE" sz="2400"/>
              <a:t>Studies on BEC:</a:t>
            </a:r>
          </a:p>
        </p:txBody>
      </p:sp>
      <p:sp>
        <p:nvSpPr>
          <p:cNvPr id="3127" name="Rectangle 29"/>
          <p:cNvSpPr>
            <a:spLocks noChangeArrowheads="1"/>
          </p:cNvSpPr>
          <p:nvPr/>
        </p:nvSpPr>
        <p:spPr bwMode="auto">
          <a:xfrm>
            <a:off x="13679488" y="17333913"/>
            <a:ext cx="792162" cy="395287"/>
          </a:xfrm>
          <a:prstGeom prst="rect">
            <a:avLst/>
          </a:prstGeom>
          <a:solidFill>
            <a:srgbClr val="BE002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  <a:cs typeface="Arial" panose="020B0604020202020204" pitchFamily="34" charset="0"/>
              </a:rPr>
              <a:t>B13</a:t>
            </a:r>
            <a:r>
              <a:rPr lang="en-GB" altLang="en-US" sz="2400" b="1" baseline="-25000">
                <a:solidFill>
                  <a:srgbClr val="FFFFFF"/>
                </a:solidFill>
                <a:cs typeface="Arial" panose="020B0604020202020204" pitchFamily="34" charset="0"/>
              </a:rPr>
              <a:t>N</a:t>
            </a:r>
          </a:p>
        </p:txBody>
      </p:sp>
      <p:grpSp>
        <p:nvGrpSpPr>
          <p:cNvPr id="3128" name="Gruppieren 2"/>
          <p:cNvGrpSpPr>
            <a:grpSpLocks/>
          </p:cNvGrpSpPr>
          <p:nvPr/>
        </p:nvGrpSpPr>
        <p:grpSpPr bwMode="auto">
          <a:xfrm>
            <a:off x="2479675" y="27962225"/>
            <a:ext cx="10791825" cy="3144838"/>
            <a:chOff x="2407444" y="27384375"/>
            <a:chExt cx="10793412" cy="3144838"/>
          </a:xfrm>
        </p:grpSpPr>
        <p:grpSp>
          <p:nvGrpSpPr>
            <p:cNvPr id="3142" name="Gruppieren 1"/>
            <p:cNvGrpSpPr>
              <a:grpSpLocks/>
            </p:cNvGrpSpPr>
            <p:nvPr/>
          </p:nvGrpSpPr>
          <p:grpSpPr bwMode="auto">
            <a:xfrm>
              <a:off x="2407444" y="27384375"/>
              <a:ext cx="10793412" cy="3144838"/>
              <a:chOff x="2700338" y="27587575"/>
              <a:chExt cx="10793412" cy="3144838"/>
            </a:xfrm>
          </p:grpSpPr>
          <p:pic>
            <p:nvPicPr>
              <p:cNvPr id="3146" name="Grafik 5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0338" y="27587575"/>
                <a:ext cx="4194175" cy="3144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47" name="Grafik 6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92925" y="27587575"/>
                <a:ext cx="3465513" cy="3140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48" name="Grafik 1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48913" y="27587575"/>
                <a:ext cx="3144837" cy="3144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143" name="Rectangle 49"/>
            <p:cNvSpPr>
              <a:spLocks noChangeArrowheads="1"/>
            </p:cNvSpPr>
            <p:nvPr/>
          </p:nvSpPr>
          <p:spPr bwMode="auto">
            <a:xfrm>
              <a:off x="2407444" y="30049787"/>
              <a:ext cx="52863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4114800">
                <a:spcBef>
                  <a:spcPct val="20000"/>
                </a:spcBef>
                <a:buChar char="•"/>
                <a:defRPr sz="14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343275" indent="-1285875" defTabSz="4114800">
                <a:spcBef>
                  <a:spcPct val="20000"/>
                </a:spcBef>
                <a:buChar char="–"/>
                <a:defRPr sz="1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5143500" indent="-1028700" defTabSz="4114800">
                <a:spcBef>
                  <a:spcPct val="20000"/>
                </a:spcBef>
                <a:buChar char="•"/>
                <a:defRPr sz="10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7200900" indent="-1028700" defTabSz="4114800">
                <a:spcBef>
                  <a:spcPct val="20000"/>
                </a:spcBef>
                <a:buChar char="–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9258300" indent="-1028700" defTabSz="4114800">
                <a:spcBef>
                  <a:spcPct val="20000"/>
                </a:spcBef>
                <a:buChar char="»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9715500" indent="-1028700" defTabSz="411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0172700" indent="-1028700" defTabSz="411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0629900" indent="-1028700" defTabSz="411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1087100" indent="-1028700" defTabSz="411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de-DE" sz="2400" b="1"/>
                <a:t>a)</a:t>
              </a:r>
            </a:p>
          </p:txBody>
        </p:sp>
        <p:sp>
          <p:nvSpPr>
            <p:cNvPr id="3144" name="Rectangle 49"/>
            <p:cNvSpPr>
              <a:spLocks noChangeArrowheads="1"/>
            </p:cNvSpPr>
            <p:nvPr/>
          </p:nvSpPr>
          <p:spPr bwMode="auto">
            <a:xfrm>
              <a:off x="6596778" y="30054848"/>
              <a:ext cx="52863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4114800">
                <a:spcBef>
                  <a:spcPct val="20000"/>
                </a:spcBef>
                <a:buChar char="•"/>
                <a:defRPr sz="14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343275" indent="-1285875" defTabSz="4114800">
                <a:spcBef>
                  <a:spcPct val="20000"/>
                </a:spcBef>
                <a:buChar char="–"/>
                <a:defRPr sz="1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5143500" indent="-1028700" defTabSz="4114800">
                <a:spcBef>
                  <a:spcPct val="20000"/>
                </a:spcBef>
                <a:buChar char="•"/>
                <a:defRPr sz="10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7200900" indent="-1028700" defTabSz="4114800">
                <a:spcBef>
                  <a:spcPct val="20000"/>
                </a:spcBef>
                <a:buChar char="–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9258300" indent="-1028700" defTabSz="4114800">
                <a:spcBef>
                  <a:spcPct val="20000"/>
                </a:spcBef>
                <a:buChar char="»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9715500" indent="-1028700" defTabSz="411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0172700" indent="-1028700" defTabSz="411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0629900" indent="-1028700" defTabSz="411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1087100" indent="-1028700" defTabSz="411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de-DE" sz="2400" b="1">
                  <a:solidFill>
                    <a:schemeClr val="bg1"/>
                  </a:solidFill>
                </a:rPr>
                <a:t>b)</a:t>
              </a:r>
            </a:p>
          </p:txBody>
        </p:sp>
        <p:sp>
          <p:nvSpPr>
            <p:cNvPr id="3145" name="Rectangle 49"/>
            <p:cNvSpPr>
              <a:spLocks noChangeArrowheads="1"/>
            </p:cNvSpPr>
            <p:nvPr/>
          </p:nvSpPr>
          <p:spPr bwMode="auto">
            <a:xfrm>
              <a:off x="10063878" y="30054848"/>
              <a:ext cx="52863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4114800">
                <a:spcBef>
                  <a:spcPct val="20000"/>
                </a:spcBef>
                <a:buChar char="•"/>
                <a:defRPr sz="14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343275" indent="-1285875" defTabSz="4114800">
                <a:spcBef>
                  <a:spcPct val="20000"/>
                </a:spcBef>
                <a:buChar char="–"/>
                <a:defRPr sz="1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5143500" indent="-1028700" defTabSz="4114800">
                <a:spcBef>
                  <a:spcPct val="20000"/>
                </a:spcBef>
                <a:buChar char="•"/>
                <a:defRPr sz="10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7200900" indent="-1028700" defTabSz="4114800">
                <a:spcBef>
                  <a:spcPct val="20000"/>
                </a:spcBef>
                <a:buChar char="–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9258300" indent="-1028700" defTabSz="4114800">
                <a:spcBef>
                  <a:spcPct val="20000"/>
                </a:spcBef>
                <a:buChar char="»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9715500" indent="-1028700" defTabSz="411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0172700" indent="-1028700" defTabSz="411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0629900" indent="-1028700" defTabSz="411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1087100" indent="-1028700" defTabSz="411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de-DE" sz="2400" b="1">
                  <a:solidFill>
                    <a:schemeClr val="bg1"/>
                  </a:solidFill>
                </a:rPr>
                <a:t>c)</a:t>
              </a:r>
            </a:p>
          </p:txBody>
        </p:sp>
      </p:grpSp>
      <p:grpSp>
        <p:nvGrpSpPr>
          <p:cNvPr id="3129" name="Gruppieren 3"/>
          <p:cNvGrpSpPr>
            <a:grpSpLocks/>
          </p:cNvGrpSpPr>
          <p:nvPr/>
        </p:nvGrpSpPr>
        <p:grpSpPr bwMode="auto">
          <a:xfrm>
            <a:off x="2144713" y="35240913"/>
            <a:ext cx="11234737" cy="3562350"/>
            <a:chOff x="2116138" y="34783713"/>
            <a:chExt cx="11234737" cy="3563937"/>
          </a:xfrm>
        </p:grpSpPr>
        <p:pic>
          <p:nvPicPr>
            <p:cNvPr id="3136" name="Grafik 7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6138" y="34783713"/>
              <a:ext cx="7681912" cy="1674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37" name="Grafik 2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4500" y="36456938"/>
              <a:ext cx="3006725" cy="188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38" name="Grafik 2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8050" y="34783713"/>
              <a:ext cx="3552825" cy="3563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39" name="Rectangle 49"/>
            <p:cNvSpPr>
              <a:spLocks noChangeArrowheads="1"/>
            </p:cNvSpPr>
            <p:nvPr/>
          </p:nvSpPr>
          <p:spPr bwMode="auto">
            <a:xfrm>
              <a:off x="2125979" y="35993685"/>
              <a:ext cx="52863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4114800">
                <a:spcBef>
                  <a:spcPct val="20000"/>
                </a:spcBef>
                <a:buChar char="•"/>
                <a:defRPr sz="14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343275" indent="-1285875" defTabSz="4114800">
                <a:spcBef>
                  <a:spcPct val="20000"/>
                </a:spcBef>
                <a:buChar char="–"/>
                <a:defRPr sz="1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5143500" indent="-1028700" defTabSz="4114800">
                <a:spcBef>
                  <a:spcPct val="20000"/>
                </a:spcBef>
                <a:buChar char="•"/>
                <a:defRPr sz="10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7200900" indent="-1028700" defTabSz="4114800">
                <a:spcBef>
                  <a:spcPct val="20000"/>
                </a:spcBef>
                <a:buChar char="–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9258300" indent="-1028700" defTabSz="4114800">
                <a:spcBef>
                  <a:spcPct val="20000"/>
                </a:spcBef>
                <a:buChar char="»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9715500" indent="-1028700" defTabSz="411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0172700" indent="-1028700" defTabSz="411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0629900" indent="-1028700" defTabSz="411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1087100" indent="-1028700" defTabSz="411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de-DE" sz="2400" b="1"/>
                <a:t>a)</a:t>
              </a:r>
            </a:p>
          </p:txBody>
        </p:sp>
        <p:sp>
          <p:nvSpPr>
            <p:cNvPr id="3140" name="Rectangle 49"/>
            <p:cNvSpPr>
              <a:spLocks noChangeArrowheads="1"/>
            </p:cNvSpPr>
            <p:nvPr/>
          </p:nvSpPr>
          <p:spPr bwMode="auto">
            <a:xfrm>
              <a:off x="6794022" y="37885985"/>
              <a:ext cx="52863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4114800">
                <a:spcBef>
                  <a:spcPct val="20000"/>
                </a:spcBef>
                <a:buChar char="•"/>
                <a:defRPr sz="14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343275" indent="-1285875" defTabSz="4114800">
                <a:spcBef>
                  <a:spcPct val="20000"/>
                </a:spcBef>
                <a:buChar char="–"/>
                <a:defRPr sz="1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5143500" indent="-1028700" defTabSz="4114800">
                <a:spcBef>
                  <a:spcPct val="20000"/>
                </a:spcBef>
                <a:buChar char="•"/>
                <a:defRPr sz="10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7200900" indent="-1028700" defTabSz="4114800">
                <a:spcBef>
                  <a:spcPct val="20000"/>
                </a:spcBef>
                <a:buChar char="–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9258300" indent="-1028700" defTabSz="4114800">
                <a:spcBef>
                  <a:spcPct val="20000"/>
                </a:spcBef>
                <a:buChar char="»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9715500" indent="-1028700" defTabSz="411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0172700" indent="-1028700" defTabSz="411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0629900" indent="-1028700" defTabSz="411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1087100" indent="-1028700" defTabSz="411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de-DE" sz="2400" b="1">
                  <a:solidFill>
                    <a:schemeClr val="bg1"/>
                  </a:solidFill>
                </a:rPr>
                <a:t>b)</a:t>
              </a:r>
            </a:p>
          </p:txBody>
        </p:sp>
        <p:sp>
          <p:nvSpPr>
            <p:cNvPr id="3141" name="Rectangle 49"/>
            <p:cNvSpPr>
              <a:spLocks noChangeArrowheads="1"/>
            </p:cNvSpPr>
            <p:nvPr/>
          </p:nvSpPr>
          <p:spPr bwMode="auto">
            <a:xfrm>
              <a:off x="9801225" y="37884398"/>
              <a:ext cx="52863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4114800">
                <a:spcBef>
                  <a:spcPct val="20000"/>
                </a:spcBef>
                <a:buChar char="•"/>
                <a:defRPr sz="14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343275" indent="-1285875" defTabSz="4114800">
                <a:spcBef>
                  <a:spcPct val="20000"/>
                </a:spcBef>
                <a:buChar char="–"/>
                <a:defRPr sz="1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5143500" indent="-1028700" defTabSz="4114800">
                <a:spcBef>
                  <a:spcPct val="20000"/>
                </a:spcBef>
                <a:buChar char="•"/>
                <a:defRPr sz="10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7200900" indent="-1028700" defTabSz="4114800">
                <a:spcBef>
                  <a:spcPct val="20000"/>
                </a:spcBef>
                <a:buChar char="–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9258300" indent="-1028700" defTabSz="4114800">
                <a:spcBef>
                  <a:spcPct val="20000"/>
                </a:spcBef>
                <a:buChar char="»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9715500" indent="-1028700" defTabSz="411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0172700" indent="-1028700" defTabSz="411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0629900" indent="-1028700" defTabSz="411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1087100" indent="-1028700" defTabSz="411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de-DE" sz="2400" b="1">
                  <a:solidFill>
                    <a:schemeClr val="bg1"/>
                  </a:solidFill>
                </a:rPr>
                <a:t>c)</a:t>
              </a:r>
            </a:p>
          </p:txBody>
        </p:sp>
      </p:grpSp>
      <p:grpSp>
        <p:nvGrpSpPr>
          <p:cNvPr id="3130" name="Gruppieren 5"/>
          <p:cNvGrpSpPr>
            <a:grpSpLocks/>
          </p:cNvGrpSpPr>
          <p:nvPr/>
        </p:nvGrpSpPr>
        <p:grpSpPr bwMode="auto">
          <a:xfrm>
            <a:off x="18702338" y="14601825"/>
            <a:ext cx="7950200" cy="4146550"/>
            <a:chOff x="18702338" y="14811827"/>
            <a:chExt cx="7950200" cy="4146093"/>
          </a:xfrm>
        </p:grpSpPr>
        <p:pic>
          <p:nvPicPr>
            <p:cNvPr id="3131" name="Grafik 4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61"/>
            <a:stretch>
              <a:fillRect/>
            </a:stretch>
          </p:blipFill>
          <p:spPr bwMode="auto">
            <a:xfrm>
              <a:off x="22879050" y="14835182"/>
              <a:ext cx="3773488" cy="412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32" name="Gruppieren 4"/>
            <p:cNvGrpSpPr>
              <a:grpSpLocks/>
            </p:cNvGrpSpPr>
            <p:nvPr/>
          </p:nvGrpSpPr>
          <p:grpSpPr bwMode="auto">
            <a:xfrm>
              <a:off x="18702338" y="14811827"/>
              <a:ext cx="5804953" cy="4120698"/>
              <a:chOff x="18702338" y="14811827"/>
              <a:chExt cx="5804953" cy="4120698"/>
            </a:xfrm>
          </p:grpSpPr>
          <p:pic>
            <p:nvPicPr>
              <p:cNvPr id="3133" name="Grafik 3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9"/>
              <a:stretch>
                <a:fillRect/>
              </a:stretch>
            </p:blipFill>
            <p:spPr bwMode="auto">
              <a:xfrm>
                <a:off x="18702338" y="14811827"/>
                <a:ext cx="3684587" cy="4120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34" name="Rectangle 49"/>
              <p:cNvSpPr>
                <a:spLocks noChangeArrowheads="1"/>
              </p:cNvSpPr>
              <p:nvPr/>
            </p:nvSpPr>
            <p:spPr bwMode="auto">
              <a:xfrm>
                <a:off x="19104540" y="14929148"/>
                <a:ext cx="118643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4114800">
                  <a:spcBef>
                    <a:spcPct val="20000"/>
                  </a:spcBef>
                  <a:buChar char="•"/>
                  <a:defRPr sz="14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3343275" indent="-1285875" defTabSz="4114800">
                  <a:spcBef>
                    <a:spcPct val="20000"/>
                  </a:spcBef>
                  <a:buChar char="–"/>
                  <a:defRPr sz="1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5143500" indent="-1028700" defTabSz="4114800">
                  <a:spcBef>
                    <a:spcPct val="20000"/>
                  </a:spcBef>
                  <a:buChar char="•"/>
                  <a:defRPr sz="10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7200900" indent="-1028700" defTabSz="4114800">
                  <a:spcBef>
                    <a:spcPct val="20000"/>
                  </a:spcBef>
                  <a:buChar char="–"/>
                  <a:defRPr sz="9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9258300" indent="-1028700" defTabSz="4114800">
                  <a:spcBef>
                    <a:spcPct val="20000"/>
                  </a:spcBef>
                  <a:buChar char="»"/>
                  <a:defRPr sz="9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9715500" indent="-1028700" defTabSz="41148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10172700" indent="-1028700" defTabSz="41148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10629900" indent="-1028700" defTabSz="41148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11087100" indent="-1028700" defTabSz="41148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de-DE" sz="2400"/>
                  <a:t>x = 0</a:t>
                </a:r>
              </a:p>
            </p:txBody>
          </p:sp>
          <p:sp>
            <p:nvSpPr>
              <p:cNvPr id="3135" name="Rectangle 49"/>
              <p:cNvSpPr>
                <a:spLocks noChangeArrowheads="1"/>
              </p:cNvSpPr>
              <p:nvPr/>
            </p:nvSpPr>
            <p:spPr bwMode="auto">
              <a:xfrm>
                <a:off x="23320860" y="14936408"/>
                <a:ext cx="118643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4114800">
                  <a:spcBef>
                    <a:spcPct val="20000"/>
                  </a:spcBef>
                  <a:buChar char="•"/>
                  <a:defRPr sz="14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3343275" indent="-1285875" defTabSz="4114800">
                  <a:spcBef>
                    <a:spcPct val="20000"/>
                  </a:spcBef>
                  <a:buChar char="–"/>
                  <a:defRPr sz="1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5143500" indent="-1028700" defTabSz="4114800">
                  <a:spcBef>
                    <a:spcPct val="20000"/>
                  </a:spcBef>
                  <a:buChar char="•"/>
                  <a:defRPr sz="10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7200900" indent="-1028700" defTabSz="4114800">
                  <a:spcBef>
                    <a:spcPct val="20000"/>
                  </a:spcBef>
                  <a:buChar char="–"/>
                  <a:defRPr sz="9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9258300" indent="-1028700" defTabSz="4114800">
                  <a:spcBef>
                    <a:spcPct val="20000"/>
                  </a:spcBef>
                  <a:buChar char="»"/>
                  <a:defRPr sz="9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9715500" indent="-1028700" defTabSz="41148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10172700" indent="-1028700" defTabSz="41148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10629900" indent="-1028700" defTabSz="41148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11087100" indent="-1028700" defTabSz="41148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de-DE" sz="2400"/>
                  <a:t>x = 0.3</a:t>
                </a:r>
              </a:p>
            </p:txBody>
          </p:sp>
        </p:grpSp>
      </p:grpSp>
      <p:sp>
        <p:nvSpPr>
          <p:cNvPr id="105" name="Rectangle 49"/>
          <p:cNvSpPr>
            <a:spLocks noChangeArrowheads="1"/>
          </p:cNvSpPr>
          <p:nvPr/>
        </p:nvSpPr>
        <p:spPr bwMode="auto">
          <a:xfrm>
            <a:off x="2064982" y="21236559"/>
            <a:ext cx="10602913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14800">
              <a:spcBef>
                <a:spcPct val="20000"/>
              </a:spcBef>
              <a:buChar char="•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343275" indent="-1285875" defTabSz="4114800">
              <a:spcBef>
                <a:spcPct val="20000"/>
              </a:spcBef>
              <a:buChar char="–"/>
              <a:defRPr sz="1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143500" indent="-1028700" defTabSz="4114800">
              <a:spcBef>
                <a:spcPct val="20000"/>
              </a:spcBef>
              <a:buChar char="•"/>
              <a:defRPr sz="10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200900" indent="-1028700" defTabSz="411480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258300" indent="-1028700" defTabSz="411480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7155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01727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6299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10871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2000" dirty="0" smtClean="0"/>
              <a:t>H. </a:t>
            </a:r>
            <a:r>
              <a:rPr lang="en-GB" altLang="de-DE" sz="2000" dirty="0" err="1" smtClean="0"/>
              <a:t>Berke</a:t>
            </a:r>
            <a:r>
              <a:rPr lang="en-GB" altLang="de-DE" sz="2000" dirty="0" smtClean="0"/>
              <a:t>, </a:t>
            </a:r>
            <a:r>
              <a:rPr lang="en-GB" altLang="de-DE" sz="2000" dirty="0" err="1" smtClean="0"/>
              <a:t>Angew</a:t>
            </a:r>
            <a:r>
              <a:rPr lang="en-GB" altLang="de-DE" sz="2000" dirty="0" smtClean="0"/>
              <a:t>. Chem. 114, 2595 </a:t>
            </a:r>
            <a:r>
              <a:rPr lang="en-GB" altLang="de-DE" sz="2000" dirty="0"/>
              <a:t>(</a:t>
            </a:r>
            <a:r>
              <a:rPr lang="en-GB" altLang="de-DE" sz="2000" dirty="0" smtClean="0"/>
              <a:t>2002):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de-DE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de-DE" sz="20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de-DE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2400" dirty="0" smtClean="0"/>
              <a:t>Various </a:t>
            </a:r>
            <a:r>
              <a:rPr lang="en-GB" altLang="de-DE" sz="2400" dirty="0" err="1" smtClean="0"/>
              <a:t>Sr</a:t>
            </a:r>
            <a:r>
              <a:rPr lang="en-GB" altLang="de-DE" sz="2400" dirty="0" smtClean="0"/>
              <a:t>, Ge substitutions sintered at x-dependant temperatures:</a:t>
            </a:r>
            <a:endParaRPr lang="en-GB" alt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49"/>
              <p:cNvSpPr>
                <a:spLocks noChangeArrowheads="1"/>
              </p:cNvSpPr>
              <p:nvPr/>
            </p:nvSpPr>
            <p:spPr bwMode="auto">
              <a:xfrm>
                <a:off x="473951" y="21652072"/>
                <a:ext cx="10602913" cy="6819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4114800">
                  <a:spcBef>
                    <a:spcPct val="20000"/>
                  </a:spcBef>
                  <a:buChar char="•"/>
                  <a:defRPr sz="14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3343275" indent="-1285875" defTabSz="4114800">
                  <a:spcBef>
                    <a:spcPct val="20000"/>
                  </a:spcBef>
                  <a:buChar char="–"/>
                  <a:defRPr sz="1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5143500" indent="-1028700" defTabSz="4114800">
                  <a:spcBef>
                    <a:spcPct val="20000"/>
                  </a:spcBef>
                  <a:buChar char="•"/>
                  <a:defRPr sz="10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7200900" indent="-1028700" defTabSz="4114800">
                  <a:spcBef>
                    <a:spcPct val="20000"/>
                  </a:spcBef>
                  <a:buChar char="–"/>
                  <a:defRPr sz="9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9258300" indent="-1028700" defTabSz="4114800">
                  <a:spcBef>
                    <a:spcPct val="20000"/>
                  </a:spcBef>
                  <a:buChar char="»"/>
                  <a:defRPr sz="9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9715500" indent="-1028700" defTabSz="41148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10172700" indent="-1028700" defTabSz="41148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10629900" indent="-1028700" defTabSz="41148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11087100" indent="-1028700" defTabSz="41148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de-DE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altLang="de-DE" sz="2800" b="0" i="1" smtClean="0">
                              <a:latin typeface="Cambria Math" panose="02040503050406030204" pitchFamily="18" charset="0"/>
                            </a:rPr>
                            <m:t>𝐵𝑎𝐶𝑂</m:t>
                          </m:r>
                        </m:e>
                        <m:sub>
                          <m:r>
                            <a:rPr lang="de-DE" altLang="de-DE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de-DE" altLang="de-DE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de-DE" sz="2800" b="0" i="1" smtClean="0">
                          <a:latin typeface="Cambria Math" panose="02040503050406030204" pitchFamily="18" charset="0"/>
                        </a:rPr>
                        <m:t>𝐶𝑢𝑂</m:t>
                      </m:r>
                      <m:r>
                        <a:rPr lang="de-DE" altLang="de-DE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altLang="de-DE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altLang="de-DE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altLang="de-DE" sz="2800" b="0" i="1" smtClean="0">
                              <a:latin typeface="Cambria Math" panose="02040503050406030204" pitchFamily="18" charset="0"/>
                            </a:rPr>
                            <m:t>𝑆𝑖𝑂</m:t>
                          </m:r>
                        </m:e>
                        <m:sub>
                          <m:r>
                            <a:rPr lang="de-DE" altLang="de-DE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GB" altLang="de-DE" sz="2800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altLang="de-DE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DE" altLang="de-DE" sz="2800" b="0" i="1" smtClean="0">
                              <a:latin typeface="Cambria Math" panose="02040503050406030204" pitchFamily="18" charset="0"/>
                            </a:rPr>
                            <m:t>035°</m:t>
                          </m:r>
                          <m:r>
                            <a:rPr lang="de-DE" altLang="de-DE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groupChr>
                      <m:r>
                        <a:rPr lang="de-DE" altLang="de-DE" sz="2800" b="0" i="1" smtClean="0">
                          <a:latin typeface="Cambria Math" panose="02040503050406030204" pitchFamily="18" charset="0"/>
                        </a:rPr>
                        <m:t>𝐵𝑎𝐶𝑢</m:t>
                      </m:r>
                      <m:sSub>
                        <m:sSubPr>
                          <m:ctrlPr>
                            <a:rPr lang="de-DE" altLang="de-DE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altLang="de-DE" sz="2800" b="0" i="1" smtClean="0">
                              <a:latin typeface="Cambria Math" panose="02040503050406030204" pitchFamily="18" charset="0"/>
                            </a:rPr>
                            <m:t>𝑆𝑖</m:t>
                          </m:r>
                        </m:e>
                        <m:sub>
                          <m:r>
                            <a:rPr lang="de-DE" altLang="de-DE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de-DE" altLang="de-DE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altLang="de-DE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de-DE" altLang="de-DE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de-DE" altLang="de-DE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de-DE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de-DE" altLang="de-DE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altLang="de-DE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de-DE" altLang="de-DE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altLang="de-DE" sz="2800" dirty="0"/>
              </a:p>
            </p:txBody>
          </p:sp>
        </mc:Choice>
        <mc:Fallback xmlns="">
          <p:sp>
            <p:nvSpPr>
              <p:cNvPr id="106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951" y="21652072"/>
                <a:ext cx="10602913" cy="68198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49"/>
              <p:cNvSpPr>
                <a:spLocks noChangeArrowheads="1"/>
              </p:cNvSpPr>
              <p:nvPr/>
            </p:nvSpPr>
            <p:spPr bwMode="auto">
              <a:xfrm>
                <a:off x="1917337" y="22991763"/>
                <a:ext cx="1060291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4114800">
                  <a:spcBef>
                    <a:spcPct val="20000"/>
                  </a:spcBef>
                  <a:buChar char="•"/>
                  <a:defRPr sz="14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3343275" indent="-1285875" defTabSz="4114800">
                  <a:spcBef>
                    <a:spcPct val="20000"/>
                  </a:spcBef>
                  <a:buChar char="–"/>
                  <a:defRPr sz="1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5143500" indent="-1028700" defTabSz="4114800">
                  <a:spcBef>
                    <a:spcPct val="20000"/>
                  </a:spcBef>
                  <a:buChar char="•"/>
                  <a:defRPr sz="10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7200900" indent="-1028700" defTabSz="4114800">
                  <a:spcBef>
                    <a:spcPct val="20000"/>
                  </a:spcBef>
                  <a:buChar char="–"/>
                  <a:defRPr sz="9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9258300" indent="-1028700" defTabSz="4114800">
                  <a:spcBef>
                    <a:spcPct val="20000"/>
                  </a:spcBef>
                  <a:buChar char="»"/>
                  <a:defRPr sz="9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9715500" indent="-1028700" defTabSz="41148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10172700" indent="-1028700" defTabSz="41148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10629900" indent="-1028700" defTabSz="41148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11087100" indent="-1028700" defTabSz="41148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de-DE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altLang="de-DE" sz="28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de-DE" altLang="de-DE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altLang="de-DE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de-DE" altLang="de-DE" sz="2800" b="0" i="1" smtClean="0">
                              <a:latin typeface="Cambria Math" panose="02040503050406030204" pitchFamily="18" charset="0"/>
                            </a:rPr>
                            <m:t>𝐵𝑎𝐶𝑂</m:t>
                          </m:r>
                        </m:e>
                        <m:sub>
                          <m:r>
                            <a:rPr lang="de-DE" altLang="de-DE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de-DE" altLang="de-DE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altLang="de-DE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altLang="de-DE" sz="2800" b="0" i="1" smtClean="0">
                              <a:latin typeface="Cambria Math" panose="02040503050406030204" pitchFamily="18" charset="0"/>
                            </a:rPr>
                            <m:t>𝑥𝑆𝑟𝐶𝑂</m:t>
                          </m:r>
                        </m:e>
                        <m:sub>
                          <m:r>
                            <a:rPr lang="de-DE" altLang="de-DE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de-DE" altLang="de-DE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de-DE" sz="2800" b="0" i="1" smtClean="0">
                          <a:latin typeface="Cambria Math" panose="02040503050406030204" pitchFamily="18" charset="0"/>
                        </a:rPr>
                        <m:t>𝐶𝑢𝑂</m:t>
                      </m:r>
                      <m:r>
                        <a:rPr lang="de-DE" altLang="de-DE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altLang="de-DE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altLang="de-DE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altLang="de-DE" sz="2800" b="0" i="1" smtClean="0">
                              <a:latin typeface="Cambria Math" panose="02040503050406030204" pitchFamily="18" charset="0"/>
                            </a:rPr>
                            <m:t>𝑆𝑖𝑂</m:t>
                          </m:r>
                        </m:e>
                        <m:sub>
                          <m:r>
                            <a:rPr lang="de-DE" altLang="de-DE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altLang="de-DE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de-DE" altLang="de-DE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altLang="de-DE" sz="2800" b="0" i="1" smtClean="0">
                              <a:latin typeface="Cambria Math" panose="02040503050406030204" pitchFamily="18" charset="0"/>
                            </a:rPr>
                            <m:t>𝐵𝑎</m:t>
                          </m:r>
                        </m:e>
                        <m:sub>
                          <m:r>
                            <a:rPr lang="de-DE" altLang="de-DE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de-DE" altLang="de-DE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de-DE" altLang="de-DE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altLang="de-DE" sz="2800" b="0" i="1" smtClean="0">
                              <a:latin typeface="Cambria Math" panose="02040503050406030204" pitchFamily="18" charset="0"/>
                            </a:rPr>
                            <m:t>𝑆𝑟</m:t>
                          </m:r>
                        </m:e>
                        <m:sub>
                          <m:r>
                            <a:rPr lang="de-DE" altLang="de-DE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de-DE" altLang="de-DE" sz="2800" b="0" i="1" smtClean="0">
                          <a:latin typeface="Cambria Math" panose="02040503050406030204" pitchFamily="18" charset="0"/>
                        </a:rPr>
                        <m:t>𝐶𝑢</m:t>
                      </m:r>
                      <m:sSub>
                        <m:sSubPr>
                          <m:ctrlPr>
                            <a:rPr lang="de-DE" altLang="de-DE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altLang="de-DE" sz="2800" b="0" i="1" smtClean="0">
                              <a:latin typeface="Cambria Math" panose="02040503050406030204" pitchFamily="18" charset="0"/>
                            </a:rPr>
                            <m:t>𝑆𝑖</m:t>
                          </m:r>
                        </m:e>
                        <m:sub>
                          <m:r>
                            <a:rPr lang="de-DE" altLang="de-DE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de-DE" altLang="de-DE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altLang="de-DE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de-DE" altLang="de-DE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de-DE" altLang="de-DE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de-DE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de-DE" altLang="de-DE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altLang="de-DE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de-DE" altLang="de-DE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altLang="de-DE" sz="2800" dirty="0"/>
              </a:p>
            </p:txBody>
          </p:sp>
        </mc:Choice>
        <mc:Fallback xmlns="">
          <p:sp>
            <p:nvSpPr>
              <p:cNvPr id="108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337" y="22991763"/>
                <a:ext cx="10602913" cy="52322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49"/>
              <p:cNvSpPr>
                <a:spLocks noChangeArrowheads="1"/>
              </p:cNvSpPr>
              <p:nvPr/>
            </p:nvSpPr>
            <p:spPr bwMode="auto">
              <a:xfrm>
                <a:off x="1773351" y="23640349"/>
                <a:ext cx="1060291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4114800">
                  <a:spcBef>
                    <a:spcPct val="20000"/>
                  </a:spcBef>
                  <a:buChar char="•"/>
                  <a:defRPr sz="14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3343275" indent="-1285875" defTabSz="4114800">
                  <a:spcBef>
                    <a:spcPct val="20000"/>
                  </a:spcBef>
                  <a:buChar char="–"/>
                  <a:defRPr sz="1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5143500" indent="-1028700" defTabSz="4114800">
                  <a:spcBef>
                    <a:spcPct val="20000"/>
                  </a:spcBef>
                  <a:buChar char="•"/>
                  <a:defRPr sz="10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7200900" indent="-1028700" defTabSz="4114800">
                  <a:spcBef>
                    <a:spcPct val="20000"/>
                  </a:spcBef>
                  <a:buChar char="–"/>
                  <a:defRPr sz="9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9258300" indent="-1028700" defTabSz="4114800">
                  <a:spcBef>
                    <a:spcPct val="20000"/>
                  </a:spcBef>
                  <a:buChar char="»"/>
                  <a:defRPr sz="9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9715500" indent="-1028700" defTabSz="41148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10172700" indent="-1028700" defTabSz="41148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10629900" indent="-1028700" defTabSz="41148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11087100" indent="-1028700" defTabSz="41148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de-DE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altLang="de-DE" sz="2800" b="0" i="1" smtClean="0">
                              <a:latin typeface="Cambria Math" panose="02040503050406030204" pitchFamily="18" charset="0"/>
                            </a:rPr>
                            <m:t>𝐵𝑎𝐶𝑂</m:t>
                          </m:r>
                        </m:e>
                        <m:sub>
                          <m:r>
                            <a:rPr lang="de-DE" altLang="de-DE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de-DE" altLang="de-DE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de-DE" sz="2800" b="0" i="1" smtClean="0">
                          <a:latin typeface="Cambria Math" panose="02040503050406030204" pitchFamily="18" charset="0"/>
                        </a:rPr>
                        <m:t>𝐶𝑢𝑂</m:t>
                      </m:r>
                      <m:r>
                        <a:rPr lang="de-DE" altLang="de-DE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altLang="de-DE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altLang="de-DE" sz="2800" b="0" i="1" smtClean="0">
                              <a:latin typeface="Cambria Math" panose="02040503050406030204" pitchFamily="18" charset="0"/>
                            </a:rPr>
                            <m:t>(2−</m:t>
                          </m:r>
                          <m:r>
                            <a:rPr lang="de-DE" altLang="de-DE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altLang="de-DE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de-DE" altLang="de-DE" sz="2800" b="0" i="1" smtClean="0">
                              <a:latin typeface="Cambria Math" panose="02040503050406030204" pitchFamily="18" charset="0"/>
                            </a:rPr>
                            <m:t>𝑆𝑖𝑂</m:t>
                          </m:r>
                        </m:e>
                        <m:sub>
                          <m:r>
                            <a:rPr lang="de-DE" altLang="de-DE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de-DE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de-DE" sz="2800" b="0" i="1" smtClean="0">
                          <a:latin typeface="Cambria Math" panose="02040503050406030204" pitchFamily="18" charset="0"/>
                        </a:rPr>
                        <m:t>𝑥𝐺𝑒</m:t>
                      </m:r>
                      <m:sSub>
                        <m:sSubPr>
                          <m:ctrlPr>
                            <a:rPr lang="de-DE" altLang="de-DE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altLang="de-DE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de-DE" altLang="de-DE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altLang="de-DE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de-DE" altLang="de-DE" sz="2800" b="0" i="1" smtClean="0">
                          <a:latin typeface="Cambria Math" panose="02040503050406030204" pitchFamily="18" charset="0"/>
                        </a:rPr>
                        <m:t>𝐵𝑎𝐶𝑢</m:t>
                      </m:r>
                      <m:sSub>
                        <m:sSubPr>
                          <m:ctrlPr>
                            <a:rPr lang="de-DE" altLang="de-DE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altLang="de-DE" sz="2800" b="0" i="1" smtClean="0">
                              <a:latin typeface="Cambria Math" panose="02040503050406030204" pitchFamily="18" charset="0"/>
                            </a:rPr>
                            <m:t>𝑆𝑖</m:t>
                          </m:r>
                        </m:e>
                        <m:sub>
                          <m:r>
                            <a:rPr lang="de-DE" altLang="de-DE" sz="2800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  <m:r>
                            <a:rPr lang="de-DE" altLang="de-DE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de-DE" altLang="de-DE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altLang="de-DE" sz="2800" b="0" i="1" smtClean="0">
                              <a:latin typeface="Cambria Math" panose="02040503050406030204" pitchFamily="18" charset="0"/>
                            </a:rPr>
                            <m:t>𝐺𝑒</m:t>
                          </m:r>
                        </m:e>
                        <m:sub>
                          <m:r>
                            <a:rPr lang="de-DE" altLang="de-DE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de-DE" altLang="de-DE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altLang="de-DE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de-DE" altLang="de-DE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de-DE" altLang="de-DE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de-DE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de-DE" altLang="de-DE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altLang="de-DE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de-DE" altLang="de-DE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altLang="de-DE" sz="2800" dirty="0"/>
              </a:p>
            </p:txBody>
          </p:sp>
        </mc:Choice>
        <mc:Fallback xmlns="">
          <p:sp>
            <p:nvSpPr>
              <p:cNvPr id="109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3351" y="23640349"/>
                <a:ext cx="10602913" cy="52322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148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8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148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8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945</Words>
  <Application>Microsoft Office PowerPoint</Application>
  <PresentationFormat>Benutzerdefiniert</PresentationFormat>
  <Paragraphs>84</Paragraphs>
  <Slides>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Standarddesign</vt:lpstr>
      <vt:lpstr>PowerPoint-Präsentation</vt:lpstr>
    </vt:vector>
  </TitlesOfParts>
  <Company>Physikalisches 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Ulrich Tutsch</dc:creator>
  <cp:lastModifiedBy>Cornelius Krellner</cp:lastModifiedBy>
  <cp:revision>215</cp:revision>
  <cp:lastPrinted>2015-02-04T08:12:00Z</cp:lastPrinted>
  <dcterms:created xsi:type="dcterms:W3CDTF">2011-02-18T12:14:41Z</dcterms:created>
  <dcterms:modified xsi:type="dcterms:W3CDTF">2015-02-09T08:49:37Z</dcterms:modified>
</cp:coreProperties>
</file>